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notesMasterIdLst>
    <p:notesMasterId r:id="rId14"/>
  </p:notesMasterIdLst>
  <p:sldIdLst>
    <p:sldId id="1339" r:id="rId3"/>
    <p:sldId id="443" r:id="rId4"/>
    <p:sldId id="454" r:id="rId5"/>
    <p:sldId id="456" r:id="rId6"/>
    <p:sldId id="455" r:id="rId7"/>
    <p:sldId id="1274" r:id="rId8"/>
    <p:sldId id="1028" r:id="rId9"/>
    <p:sldId id="1029" r:id="rId10"/>
    <p:sldId id="1336" r:id="rId11"/>
    <p:sldId id="1337" r:id="rId12"/>
    <p:sldId id="103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2FC09-5468-4882-9DAF-D47ADB073A06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90979-EA02-4917-B2FD-1AEBB77E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9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75D556-A72A-AD4D-B42C-8C8236EBB9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75D556-A72A-AD4D-B42C-8C8236EBB9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55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B8E02F-3A38-8D4C-A64D-91AFCA468B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7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57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8E02F-3A38-8D4C-A64D-91AFCA468BB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3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8E02F-3A38-8D4C-A64D-91AFCA468BB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8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5825" y="661988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8E02F-3A38-8D4C-A64D-91AFCA468BB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6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5825" y="661988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8E02F-3A38-8D4C-A64D-91AFCA468BB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74" y="2671462"/>
            <a:ext cx="7415833" cy="2286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599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3172" y="5022057"/>
            <a:ext cx="1127692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473467" y="5484813"/>
            <a:ext cx="5481114" cy="882396"/>
          </a:xfrm>
        </p:spPr>
        <p:txBody>
          <a:bodyPr numCol="1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2pPr>
            <a:lvl3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3pPr>
            <a:lvl4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4pPr>
            <a:lvl5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467" y="-1"/>
            <a:ext cx="2340804" cy="13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8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24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75" y="2671462"/>
            <a:ext cx="7415833" cy="2286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5998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3173" y="5022057"/>
            <a:ext cx="1127692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473467" y="5484813"/>
            <a:ext cx="5481114" cy="882396"/>
          </a:xfrm>
        </p:spPr>
        <p:txBody>
          <a:bodyPr numCol="1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2pPr>
            <a:lvl3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3pPr>
            <a:lvl4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4pPr>
            <a:lvl5pPr marL="0" indent="0">
              <a:lnSpc>
                <a:spcPts val="2100"/>
              </a:lnSpc>
              <a:spcBef>
                <a:spcPts val="0"/>
              </a:spcBef>
              <a:buFontTx/>
              <a:buNone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467" y="1"/>
            <a:ext cx="2340804" cy="13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1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4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D57B2-5B6B-CA80-32AA-3C3F98EF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E906-CF4A-D24C-A792-A330CF872AB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25D55-73B7-EABE-8989-7718C376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712FD-576D-74E7-B2E3-DE363E08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FFD75-8003-314E-8C2A-80C2CC5CC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86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2" y="1"/>
            <a:ext cx="12191999" cy="5135431"/>
          </a:xfrm>
          <a:prstGeom prst="rect">
            <a:avLst/>
          </a:prstGeom>
          <a:solidFill>
            <a:srgbClr val="007A86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69440"/>
            <a:ext cx="10769600" cy="2330027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>
              <a:defRPr sz="6267" b="1">
                <a:solidFill>
                  <a:schemeClr val="tx1">
                    <a:lumMod val="95000"/>
                  </a:schemeClr>
                </a:solidFill>
                <a:effectLst/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9824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667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pic>
        <p:nvPicPr>
          <p:cNvPr id="6" name="Picture 5" descr="UNM HS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7" y="6175451"/>
            <a:ext cx="10862733" cy="695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309"/>
            <a:ext cx="1828800" cy="7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581"/>
            <a:ext cx="12191999" cy="6858000"/>
          </a:xfrm>
          <a:prstGeom prst="rect">
            <a:avLst/>
          </a:prstGeom>
          <a:solidFill>
            <a:srgbClr val="007A86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pic>
        <p:nvPicPr>
          <p:cNvPr id="6" name="Picture 5" descr="UNM HS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7" y="6175451"/>
            <a:ext cx="10862733" cy="695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69440"/>
            <a:ext cx="10769600" cy="2330027"/>
          </a:xfrm>
          <a:effectLst/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>
              <a:defRPr sz="6267" b="1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9824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667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309"/>
            <a:ext cx="1828800" cy="7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92522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ltGray">
          <a:xfrm>
            <a:off x="0" y="2514600"/>
            <a:ext cx="12192000" cy="43434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7A86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  <a:effectLst/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>
              <a:defRPr sz="4800" b="1" cap="none" baseline="0">
                <a:solidFill>
                  <a:schemeClr val="tx1">
                    <a:lumMod val="9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7" name="Picture 6" descr="UNM HS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7" y="6175451"/>
            <a:ext cx="10862733" cy="695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309"/>
            <a:ext cx="1828800" cy="7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9857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172" y="2090711"/>
            <a:ext cx="11276925" cy="2789582"/>
          </a:xfrm>
        </p:spPr>
        <p:txBody>
          <a:bodyPr anchor="b"/>
          <a:lstStyle>
            <a:lvl1pPr>
              <a:lnSpc>
                <a:spcPct val="114000"/>
              </a:lnSpc>
              <a:defRPr sz="3599" b="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3172" y="5022057"/>
            <a:ext cx="11276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7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30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30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49512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19625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920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M HS2Turq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4" y="6175451"/>
            <a:ext cx="10879677" cy="696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309"/>
            <a:ext cx="1828800" cy="7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3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667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8" y="1743134"/>
            <a:ext cx="7894188" cy="45588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9"/>
            <a:ext cx="3291840" cy="45720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</p:spTree>
    <p:extLst>
      <p:ext uri="{BB962C8B-B14F-4D97-AF65-F5344CB8AC3E}">
        <p14:creationId xmlns:p14="http://schemas.microsoft.com/office/powerpoint/2010/main" val="37881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149" y="1220087"/>
            <a:ext cx="5457535" cy="46417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31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olumn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149" y="1220087"/>
            <a:ext cx="5457535" cy="4798125"/>
          </a:xfrm>
        </p:spPr>
        <p:txBody>
          <a:bodyPr/>
          <a:lstStyle>
            <a:lvl1pPr marL="457105" indent="-457105">
              <a:buSzPct val="100000"/>
              <a:buFont typeface="+mj-lt"/>
              <a:buAutoNum type="arabicPeriod"/>
              <a:defRPr/>
            </a:lvl1pPr>
            <a:lvl2pPr marL="914210" indent="-457105">
              <a:buSzPct val="100000"/>
              <a:buFont typeface="+mj-lt"/>
              <a:buAutoNum type="alphaUcPeriod"/>
              <a:defRPr/>
            </a:lvl2pPr>
            <a:lvl3pPr marL="1371315" indent="-457105">
              <a:buFont typeface="+mj-lt"/>
              <a:buAutoNum type="romanLcPeriod"/>
              <a:defRPr/>
            </a:lvl3pPr>
            <a:lvl4pPr marL="1828419" indent="-457105">
              <a:buSzPct val="100000"/>
              <a:buFont typeface="+mj-lt"/>
              <a:buAutoNum type="arabicPeriod"/>
              <a:defRPr/>
            </a:lvl4pPr>
            <a:lvl5pPr marL="2285524" indent="-457105">
              <a:buSzPct val="100000"/>
              <a:buFont typeface="+mj-lt"/>
              <a:buAutoNum type="alpha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3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3173" y="992982"/>
            <a:ext cx="11280362" cy="4861719"/>
          </a:xfrm>
        </p:spPr>
        <p:txBody>
          <a:bodyPr numCol="1">
            <a:noAutofit/>
          </a:bodyPr>
          <a:lstStyle>
            <a:lvl1pPr marL="457105" indent="-457105">
              <a:lnSpc>
                <a:spcPct val="114000"/>
              </a:lnSpc>
              <a:spcBef>
                <a:spcPts val="0"/>
              </a:spcBef>
              <a:buFont typeface="AppleSymbols" charset="0"/>
              <a:buChar char="⦿"/>
              <a:defRPr sz="2200"/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At hoc in </a:t>
            </a:r>
            <a:r>
              <a:rPr lang="en-US" dirty="0" err="1"/>
              <a:t>eo</a:t>
            </a:r>
            <a:r>
              <a:rPr lang="en-US" dirty="0"/>
              <a:t> M.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pulsi</a:t>
            </a:r>
            <a:r>
              <a:rPr lang="en-US" dirty="0"/>
              <a:t> </a:t>
            </a:r>
            <a:r>
              <a:rPr lang="en-US" dirty="0" err="1"/>
              <a:t>recurrant</a:t>
            </a:r>
            <a:r>
              <a:rPr lang="en-US" dirty="0"/>
              <a:t>? </a:t>
            </a:r>
            <a:r>
              <a:rPr lang="en-US" dirty="0" err="1"/>
              <a:t>Istam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Epicurus </a:t>
            </a:r>
            <a:r>
              <a:rPr lang="en-US" dirty="0" err="1"/>
              <a:t>ignorat</a:t>
            </a:r>
            <a:r>
              <a:rPr lang="en-US" dirty="0"/>
              <a:t>? An </a:t>
            </a:r>
            <a:r>
              <a:rPr lang="en-US" dirty="0" err="1"/>
              <a:t>eiusdem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?</a:t>
            </a:r>
          </a:p>
          <a:p>
            <a:r>
              <a:rPr lang="en-US" dirty="0"/>
              <a:t>Nos </a:t>
            </a:r>
            <a:r>
              <a:rPr lang="en-US" dirty="0" err="1"/>
              <a:t>commodius</a:t>
            </a:r>
            <a:r>
              <a:rPr lang="en-US" dirty="0"/>
              <a:t> </a:t>
            </a:r>
            <a:r>
              <a:rPr lang="en-US" dirty="0" err="1"/>
              <a:t>agimus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res </a:t>
            </a:r>
            <a:r>
              <a:rPr lang="en-US" dirty="0" err="1"/>
              <a:t>maneant</a:t>
            </a:r>
            <a:r>
              <a:rPr lang="en-US" dirty="0"/>
              <a:t> </a:t>
            </a:r>
            <a:r>
              <a:rPr lang="en-US" dirty="0" err="1"/>
              <a:t>alio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. </a:t>
            </a:r>
            <a:r>
              <a:rPr lang="en-US" dirty="0" err="1"/>
              <a:t>Avaritiamne</a:t>
            </a:r>
            <a:r>
              <a:rPr lang="en-US" dirty="0"/>
              <a:t> </a:t>
            </a:r>
            <a:r>
              <a:rPr lang="en-US" dirty="0" err="1"/>
              <a:t>minuis</a:t>
            </a:r>
            <a:r>
              <a:rPr lang="en-US" dirty="0"/>
              <a:t>?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haec</a:t>
            </a:r>
            <a:r>
              <a:rPr lang="en-US" dirty="0"/>
              <a:t> in </a:t>
            </a:r>
            <a:r>
              <a:rPr lang="en-US" dirty="0" err="1"/>
              <a:t>pueris</a:t>
            </a:r>
            <a:r>
              <a:rPr lang="en-US" dirty="0"/>
              <a:t>; </a:t>
            </a:r>
          </a:p>
          <a:p>
            <a:r>
              <a:rPr lang="en-US" dirty="0" err="1"/>
              <a:t>Immo</a:t>
            </a:r>
            <a:r>
              <a:rPr lang="en-US" dirty="0"/>
              <a:t> </a:t>
            </a:r>
            <a:r>
              <a:rPr lang="en-US" dirty="0" err="1"/>
              <a:t>videri</a:t>
            </a:r>
            <a:r>
              <a:rPr lang="en-US" dirty="0"/>
              <a:t> </a:t>
            </a:r>
            <a:r>
              <a:rPr lang="en-US" dirty="0" err="1"/>
              <a:t>fortasse</a:t>
            </a:r>
            <a:r>
              <a:rPr lang="en-US" dirty="0"/>
              <a:t>.</a:t>
            </a:r>
          </a:p>
          <a:p>
            <a:r>
              <a:rPr lang="en-US" dirty="0"/>
              <a:t>Qui </a:t>
            </a:r>
            <a:r>
              <a:rPr lang="en-US" dirty="0" err="1"/>
              <a:t>autem</a:t>
            </a:r>
            <a:r>
              <a:rPr lang="en-US" dirty="0"/>
              <a:t> de </a:t>
            </a:r>
            <a:r>
              <a:rPr lang="en-US" dirty="0" err="1"/>
              <a:t>summo</a:t>
            </a:r>
            <a:r>
              <a:rPr lang="en-US" dirty="0"/>
              <a:t> bono </a:t>
            </a:r>
            <a:r>
              <a:rPr lang="en-US" dirty="0" err="1"/>
              <a:t>dissentit</a:t>
            </a:r>
            <a:r>
              <a:rPr lang="en-US" dirty="0"/>
              <a:t> de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philosophiae</a:t>
            </a:r>
            <a:r>
              <a:rPr lang="en-US" dirty="0"/>
              <a:t>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dissentit</a:t>
            </a:r>
            <a:r>
              <a:rPr lang="en-US" dirty="0"/>
              <a:t>.</a:t>
            </a:r>
          </a:p>
          <a:p>
            <a:r>
              <a:rPr lang="en-US" dirty="0"/>
              <a:t>An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per se ipsum </a:t>
            </a:r>
            <a:r>
              <a:rPr lang="en-US" dirty="0" err="1"/>
              <a:t>flagitiosum</a:t>
            </a:r>
            <a:r>
              <a:rPr lang="en-US" dirty="0"/>
              <a:t>, </a:t>
            </a:r>
            <a:r>
              <a:rPr lang="en-US" dirty="0" err="1"/>
              <a:t>etiamsi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comitetur</a:t>
            </a:r>
            <a:r>
              <a:rPr lang="en-US" dirty="0"/>
              <a:t> </a:t>
            </a:r>
            <a:r>
              <a:rPr lang="en-US" dirty="0" err="1"/>
              <a:t>infamia</a:t>
            </a:r>
            <a:r>
              <a:rPr lang="en-US" dirty="0"/>
              <a:t>?</a:t>
            </a:r>
          </a:p>
          <a:p>
            <a:r>
              <a:rPr lang="en-US" dirty="0"/>
              <a:t>Cur </a:t>
            </a:r>
            <a:r>
              <a:rPr lang="en-US" dirty="0" err="1"/>
              <a:t>deinde</a:t>
            </a:r>
            <a:r>
              <a:rPr lang="en-US" dirty="0"/>
              <a:t> </a:t>
            </a:r>
            <a:r>
              <a:rPr lang="en-US" dirty="0" err="1"/>
              <a:t>Metrodori</a:t>
            </a:r>
            <a:r>
              <a:rPr lang="en-US" dirty="0"/>
              <a:t> </a:t>
            </a:r>
            <a:r>
              <a:rPr lang="en-US" dirty="0" err="1"/>
              <a:t>liberos</a:t>
            </a:r>
            <a:r>
              <a:rPr lang="en-US" dirty="0"/>
              <a:t> </a:t>
            </a:r>
            <a:r>
              <a:rPr lang="en-US" dirty="0" err="1"/>
              <a:t>commendas</a:t>
            </a:r>
            <a:r>
              <a:rPr lang="en-US" dirty="0"/>
              <a:t>?</a:t>
            </a:r>
          </a:p>
          <a:p>
            <a:r>
              <a:rPr lang="en-US" dirty="0"/>
              <a:t>Quid ergo?</a:t>
            </a:r>
          </a:p>
          <a:p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fortuna</a:t>
            </a:r>
            <a:r>
              <a:rPr lang="en-US" dirty="0"/>
              <a:t> </a:t>
            </a:r>
            <a:r>
              <a:rPr lang="en-US" dirty="0" err="1"/>
              <a:t>fortis</a:t>
            </a:r>
            <a:r>
              <a:rPr lang="en-US" dirty="0"/>
              <a:t>; Quid, quod res alia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? </a:t>
            </a:r>
            <a:r>
              <a:rPr lang="en-US" dirty="0" err="1"/>
              <a:t>Respondeat</a:t>
            </a:r>
            <a:r>
              <a:rPr lang="en-US" dirty="0"/>
              <a:t> </a:t>
            </a:r>
            <a:r>
              <a:rPr lang="en-US" dirty="0" err="1"/>
              <a:t>totidem</a:t>
            </a:r>
            <a:r>
              <a:rPr lang="en-US" dirty="0"/>
              <a:t> </a:t>
            </a:r>
            <a:r>
              <a:rPr lang="en-US" dirty="0" err="1"/>
              <a:t>verbis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haec</a:t>
            </a:r>
            <a:r>
              <a:rPr lang="en-US" dirty="0"/>
              <a:t> </a:t>
            </a:r>
            <a:r>
              <a:rPr lang="en-US" dirty="0" err="1"/>
              <a:t>omittamus</a:t>
            </a:r>
            <a:r>
              <a:rPr lang="en-US" dirty="0"/>
              <a:t>; Ratio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vestra</a:t>
            </a:r>
            <a:r>
              <a:rPr lang="en-US" dirty="0"/>
              <a:t> sic </a:t>
            </a:r>
            <a:r>
              <a:rPr lang="en-US" dirty="0" err="1"/>
              <a:t>cogit</a:t>
            </a:r>
            <a:r>
              <a:rPr lang="en-US" dirty="0"/>
              <a:t>. </a:t>
            </a:r>
            <a:r>
              <a:rPr lang="en-US" dirty="0" err="1"/>
              <a:t>Ita</a:t>
            </a:r>
            <a:r>
              <a:rPr lang="en-US" dirty="0"/>
              <a:t> fit cum </a:t>
            </a:r>
            <a:r>
              <a:rPr lang="en-US" dirty="0" err="1"/>
              <a:t>gravior</a:t>
            </a:r>
            <a:r>
              <a:rPr lang="en-US" dirty="0"/>
              <a:t>, tum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splendidior</a:t>
            </a:r>
            <a:r>
              <a:rPr lang="en-US" dirty="0"/>
              <a:t>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3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umn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149" y="1220087"/>
            <a:ext cx="11250361" cy="4798125"/>
          </a:xfrm>
        </p:spPr>
        <p:txBody>
          <a:bodyPr/>
          <a:lstStyle>
            <a:lvl1pPr marL="457105" indent="-457105">
              <a:buSzPct val="100000"/>
              <a:buFont typeface="+mj-lt"/>
              <a:buAutoNum type="arabicPeriod"/>
              <a:defRPr/>
            </a:lvl1pPr>
            <a:lvl2pPr marL="914210" indent="-457105">
              <a:buSzPct val="100000"/>
              <a:buFont typeface="+mj-lt"/>
              <a:buAutoNum type="alphaUcPeriod"/>
              <a:defRPr/>
            </a:lvl2pPr>
            <a:lvl3pPr marL="1371315" indent="-457105">
              <a:buFont typeface="+mj-lt"/>
              <a:buAutoNum type="romanLcPeriod"/>
              <a:defRPr/>
            </a:lvl3pPr>
            <a:lvl4pPr marL="1828419" indent="-457105">
              <a:buSzPct val="100000"/>
              <a:buFont typeface="+mj-lt"/>
              <a:buAutoNum type="arabicPeriod"/>
              <a:defRPr/>
            </a:lvl4pPr>
            <a:lvl5pPr marL="2285524" indent="-457105">
              <a:buSzPct val="100000"/>
              <a:buFont typeface="+mj-lt"/>
              <a:buAutoNum type="alpha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parat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185" y="985648"/>
            <a:ext cx="5459499" cy="4721225"/>
          </a:xfrm>
        </p:spPr>
        <p:txBody>
          <a:bodyPr numCol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7111" y="985648"/>
            <a:ext cx="5471400" cy="4721225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3172" y="762000"/>
            <a:ext cx="1127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0" y="5618880"/>
            <a:ext cx="12192000" cy="1239122"/>
          </a:xfrm>
          <a:solidFill>
            <a:schemeClr val="tx1"/>
          </a:solidFill>
        </p:spPr>
        <p:txBody>
          <a:bodyPr lIns="914400" tIns="457200" rIns="914400" bIns="457200" anchor="b" anchorCtr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3174" y="1811438"/>
            <a:ext cx="11276926" cy="1841400"/>
          </a:xfrm>
        </p:spPr>
        <p:txBody>
          <a:bodyPr anchor="t" anchorCtr="0"/>
          <a:lstStyle>
            <a:lvl1pPr>
              <a:lnSpc>
                <a:spcPct val="114000"/>
              </a:lnSpc>
              <a:defRPr sz="2999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074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53174" y="4475862"/>
            <a:ext cx="11276925" cy="765175"/>
          </a:xfrm>
        </p:spPr>
        <p:txBody>
          <a:bodyPr numCol="1">
            <a:noAutofit/>
          </a:bodyPr>
          <a:lstStyle>
            <a:lvl1pPr marL="0" indent="0" algn="ctr">
              <a:lnSpc>
                <a:spcPct val="114000"/>
              </a:lnSpc>
              <a:buNone/>
              <a:defRPr sz="1800"/>
            </a:lvl1pPr>
            <a:lvl2pPr marL="339980" indent="0" algn="ctr">
              <a:buNone/>
              <a:defRPr sz="1487"/>
            </a:lvl2pPr>
            <a:lvl3pPr marL="679959" indent="0" algn="ctr">
              <a:buNone/>
              <a:defRPr sz="1338"/>
            </a:lvl3pPr>
            <a:lvl4pPr marL="1019940" indent="0" algn="ctr">
              <a:buNone/>
              <a:defRPr sz="1191"/>
            </a:lvl4pPr>
            <a:lvl5pPr marL="1359920" indent="0" algn="ctr">
              <a:buNone/>
              <a:defRPr sz="1191"/>
            </a:lvl5pPr>
            <a:lvl6pPr marL="1699900" indent="0" algn="ctr">
              <a:buNone/>
              <a:defRPr sz="1191"/>
            </a:lvl6pPr>
            <a:lvl7pPr marL="2039880" indent="0" algn="ctr">
              <a:buNone/>
              <a:defRPr sz="1191"/>
            </a:lvl7pPr>
            <a:lvl8pPr marL="2379859" indent="0" algn="ctr">
              <a:buNone/>
              <a:defRPr sz="1191"/>
            </a:lvl8pPr>
            <a:lvl9pPr marL="2719839" indent="0" algn="ctr">
              <a:buNone/>
              <a:defRPr sz="1191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3174" y="1693098"/>
            <a:ext cx="11276925" cy="2552489"/>
          </a:xfrm>
        </p:spPr>
        <p:txBody>
          <a:bodyPr anchor="b"/>
          <a:lstStyle>
            <a:lvl1pPr algn="ctr">
              <a:lnSpc>
                <a:spcPts val="14997"/>
              </a:lnSpc>
              <a:defRPr sz="14997"/>
            </a:lvl1pPr>
          </a:lstStyle>
          <a:p>
            <a:r>
              <a:rPr lang="en-US" dirty="0"/>
              <a:t>XX%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78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872" y="380873"/>
            <a:ext cx="11262639" cy="226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895" y="1216210"/>
            <a:ext cx="11263617" cy="4177548"/>
          </a:xfrm>
          <a:prstGeom prst="rect">
            <a:avLst/>
          </a:prstGeom>
        </p:spPr>
        <p:txBody>
          <a:bodyPr vert="horz" lIns="0" tIns="0" rIns="0" bIns="0" numCol="1" spcCol="9144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84874" y="6173788"/>
            <a:ext cx="27436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00"/>
              </a:lnSpc>
              <a:spcBef>
                <a:spcPts val="1200"/>
              </a:spcBef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44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</p:sldLayoutIdLst>
  <p:hf hdr="0" ftr="0" dt="0"/>
  <p:txStyles>
    <p:titleStyle>
      <a:lvl1pPr algn="l" defTabSz="679959" rtl="0" eaLnBrk="1" latinLnBrk="0" hangingPunct="1">
        <a:lnSpc>
          <a:spcPts val="24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5" indent="-457105" algn="l" defTabSz="679959" rtl="0" eaLnBrk="1" fontAlgn="ctr" latinLnBrk="0" hangingPunct="1">
        <a:lnSpc>
          <a:spcPct val="114000"/>
        </a:lnSpc>
        <a:spcBef>
          <a:spcPts val="0"/>
        </a:spcBef>
        <a:buSzPct val="60000"/>
        <a:buFont typeface="AppleSymbols" charset="0"/>
        <a:buChar char="⦿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05067" indent="-457105" algn="l" defTabSz="679959" rtl="0" eaLnBrk="1" fontAlgn="ctr" latinLnBrk="0" hangingPunct="1">
        <a:lnSpc>
          <a:spcPct val="114000"/>
        </a:lnSpc>
        <a:spcBef>
          <a:spcPts val="0"/>
        </a:spcBef>
        <a:buSzPct val="115000"/>
        <a:buFont typeface=".AppleSystemUIFont" charset="-12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315" indent="-457105" algn="l" defTabSz="679959" rtl="0" eaLnBrk="1" fontAlgn="ctr" latinLnBrk="0" hangingPunct="1">
        <a:lnSpc>
          <a:spcPct val="114000"/>
        </a:lnSpc>
        <a:spcBef>
          <a:spcPts val="0"/>
        </a:spcBef>
        <a:buSzPct val="100000"/>
        <a:buFont typeface="Courier New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19" indent="-457105" algn="l" defTabSz="679959" rtl="0" eaLnBrk="1" fontAlgn="ctr" latinLnBrk="0" hangingPunct="1">
        <a:lnSpc>
          <a:spcPct val="114000"/>
        </a:lnSpc>
        <a:spcBef>
          <a:spcPts val="0"/>
        </a:spcBef>
        <a:buSzPct val="60000"/>
        <a:buFont typeface="AppleSymbols" charset="0"/>
        <a:buChar char="⦿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524" indent="-457105" algn="l" defTabSz="679959" rtl="0" eaLnBrk="1" fontAlgn="ctr" latinLnBrk="0" hangingPunct="1">
        <a:lnSpc>
          <a:spcPct val="114000"/>
        </a:lnSpc>
        <a:spcBef>
          <a:spcPts val="0"/>
        </a:spcBef>
        <a:buSzPct val="11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890" indent="-169990" algn="l" defTabSz="679959" rtl="0" eaLnBrk="1" latinLnBrk="0" hangingPunct="1">
        <a:lnSpc>
          <a:spcPct val="90000"/>
        </a:lnSpc>
        <a:spcBef>
          <a:spcPts val="371"/>
        </a:spcBef>
        <a:buFont typeface="Arial" panose="020B0604020202020204" pitchFamily="34" charset="0"/>
        <a:buChar char="•"/>
        <a:defRPr sz="1338" kern="1200">
          <a:solidFill>
            <a:schemeClr val="tx1"/>
          </a:solidFill>
          <a:latin typeface="+mn-lt"/>
          <a:ea typeface="+mn-ea"/>
          <a:cs typeface="+mn-cs"/>
        </a:defRPr>
      </a:lvl6pPr>
      <a:lvl7pPr marL="2209869" indent="-169990" algn="l" defTabSz="679959" rtl="0" eaLnBrk="1" latinLnBrk="0" hangingPunct="1">
        <a:lnSpc>
          <a:spcPct val="90000"/>
        </a:lnSpc>
        <a:spcBef>
          <a:spcPts val="371"/>
        </a:spcBef>
        <a:buFont typeface="Arial" panose="020B0604020202020204" pitchFamily="34" charset="0"/>
        <a:buChar char="•"/>
        <a:defRPr sz="1338" kern="1200">
          <a:solidFill>
            <a:schemeClr val="tx1"/>
          </a:solidFill>
          <a:latin typeface="+mn-lt"/>
          <a:ea typeface="+mn-ea"/>
          <a:cs typeface="+mn-cs"/>
        </a:defRPr>
      </a:lvl7pPr>
      <a:lvl8pPr marL="2549849" indent="-169990" algn="l" defTabSz="679959" rtl="0" eaLnBrk="1" latinLnBrk="0" hangingPunct="1">
        <a:lnSpc>
          <a:spcPct val="90000"/>
        </a:lnSpc>
        <a:spcBef>
          <a:spcPts val="371"/>
        </a:spcBef>
        <a:buFont typeface="Arial" panose="020B0604020202020204" pitchFamily="34" charset="0"/>
        <a:buChar char="•"/>
        <a:defRPr sz="1338" kern="1200">
          <a:solidFill>
            <a:schemeClr val="tx1"/>
          </a:solidFill>
          <a:latin typeface="+mn-lt"/>
          <a:ea typeface="+mn-ea"/>
          <a:cs typeface="+mn-cs"/>
        </a:defRPr>
      </a:lvl8pPr>
      <a:lvl9pPr marL="2889829" indent="-169990" algn="l" defTabSz="679959" rtl="0" eaLnBrk="1" latinLnBrk="0" hangingPunct="1">
        <a:lnSpc>
          <a:spcPct val="90000"/>
        </a:lnSpc>
        <a:spcBef>
          <a:spcPts val="371"/>
        </a:spcBef>
        <a:buFont typeface="Arial" panose="020B0604020202020204" pitchFamily="34" charset="0"/>
        <a:buChar char="•"/>
        <a:defRPr sz="1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1pPr>
      <a:lvl2pPr marL="33998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2pPr>
      <a:lvl3pPr marL="679959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3pPr>
      <a:lvl4pPr marL="101994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4pPr>
      <a:lvl5pPr marL="135992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5pPr>
      <a:lvl6pPr marL="169990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6pPr>
      <a:lvl7pPr marL="2039880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7pPr>
      <a:lvl8pPr marL="2379859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8pPr>
      <a:lvl9pPr marL="2719839" algn="l" defTabSz="679959" rtl="0" eaLnBrk="1" latinLnBrk="0" hangingPunct="1">
        <a:defRPr sz="1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6">
          <p15:clr>
            <a:srgbClr val="F26B43"/>
          </p15:clr>
        </p15:guide>
        <p15:guide id="3" pos="1403">
          <p15:clr>
            <a:srgbClr val="F26B43"/>
          </p15:clr>
        </p15:guide>
        <p15:guide id="4" pos="1786">
          <p15:clr>
            <a:srgbClr val="F26B43"/>
          </p15:clr>
        </p15:guide>
        <p15:guide id="5" pos="2624">
          <p15:clr>
            <a:srgbClr val="F26B43"/>
          </p15:clr>
        </p15:guide>
        <p15:guide id="6" pos="3003">
          <p15:clr>
            <a:srgbClr val="F26B43"/>
          </p15:clr>
        </p15:guide>
        <p15:guide id="7" pos="3834">
          <p15:clr>
            <a:srgbClr val="F26B43"/>
          </p15:clr>
        </p15:guide>
        <p15:guide id="8" pos="4221">
          <p15:clr>
            <a:srgbClr val="F26B43"/>
          </p15:clr>
        </p15:guide>
        <p15:guide id="9" pos="5053">
          <p15:clr>
            <a:srgbClr val="F26B43"/>
          </p15:clr>
        </p15:guide>
        <p15:guide id="10" pos="5439">
          <p15:clr>
            <a:srgbClr val="F26B43"/>
          </p15:clr>
        </p15:guide>
        <p15:guide id="11" pos="6270">
          <p15:clr>
            <a:srgbClr val="F26B43"/>
          </p15:clr>
        </p15:guide>
        <p15:guide id="12" pos="6657">
          <p15:clr>
            <a:srgbClr val="F26B43"/>
          </p15:clr>
        </p15:guide>
        <p15:guide id="13" pos="7480">
          <p15:clr>
            <a:srgbClr val="F26B43"/>
          </p15:clr>
        </p15:guide>
        <p15:guide id="14" pos="7866">
          <p15:clr>
            <a:srgbClr val="F26B43"/>
          </p15:clr>
        </p15:guide>
        <p15:guide id="15" pos="9084">
          <p15:clr>
            <a:srgbClr val="F26B43"/>
          </p15:clr>
        </p15:guide>
        <p15:guide id="16" pos="9915">
          <p15:clr>
            <a:srgbClr val="F26B43"/>
          </p15:clr>
        </p15:guide>
        <p15:guide id="17" pos="11133">
          <p15:clr>
            <a:srgbClr val="F26B43"/>
          </p15:clr>
        </p15:guide>
        <p15:guide id="18" pos="11520">
          <p15:clr>
            <a:srgbClr val="F26B43"/>
          </p15:clr>
        </p15:guide>
        <p15:guide id="19" pos="12728">
          <p15:clr>
            <a:srgbClr val="F26B43"/>
          </p15:clr>
        </p15:guide>
        <p15:guide id="20" pos="13564">
          <p15:clr>
            <a:srgbClr val="F26B43"/>
          </p15:clr>
        </p15:guide>
        <p15:guide id="21" pos="13947">
          <p15:clr>
            <a:srgbClr val="F26B43"/>
          </p15:clr>
        </p15:guide>
        <p15:guide id="22" pos="14778">
          <p15:clr>
            <a:srgbClr val="F26B43"/>
          </p15:clr>
        </p15:guide>
        <p15:guide id="23" pos="10301">
          <p15:clr>
            <a:srgbClr val="F26B43"/>
          </p15:clr>
        </p15:guide>
        <p15:guide id="24" pos="8697">
          <p15:clr>
            <a:srgbClr val="F26B43"/>
          </p15:clr>
        </p15:guide>
        <p15:guide id="25" pos="12351">
          <p15:clr>
            <a:srgbClr val="F26B43"/>
          </p15:clr>
        </p15:guide>
        <p15:guide id="26" orient="horz" pos="765">
          <p15:clr>
            <a:srgbClr val="F26B43"/>
          </p15:clr>
        </p15:guide>
        <p15:guide id="27" orient="horz" pos="960">
          <p15:clr>
            <a:srgbClr val="F26B43"/>
          </p15:clr>
        </p15:guide>
        <p15:guide id="28" orient="horz" pos="1625">
          <p15:clr>
            <a:srgbClr val="F26B43"/>
          </p15:clr>
        </p15:guide>
        <p15:guide id="29" orient="horz" pos="1920">
          <p15:clr>
            <a:srgbClr val="F26B43"/>
          </p15:clr>
        </p15:guide>
        <p15:guide id="30" orient="horz" pos="2105">
          <p15:clr>
            <a:srgbClr val="F26B43"/>
          </p15:clr>
        </p15:guide>
        <p15:guide id="31" orient="horz" pos="2308">
          <p15:clr>
            <a:srgbClr val="F26B43"/>
          </p15:clr>
        </p15:guide>
        <p15:guide id="32" orient="horz" pos="2776">
          <p15:clr>
            <a:srgbClr val="F26B43"/>
          </p15:clr>
        </p15:guide>
        <p15:guide id="33" orient="horz" pos="3258">
          <p15:clr>
            <a:srgbClr val="F26B43"/>
          </p15:clr>
        </p15:guide>
        <p15:guide id="34" orient="horz" pos="3447">
          <p15:clr>
            <a:srgbClr val="F26B43"/>
          </p15:clr>
        </p15:guide>
        <p15:guide id="35" orient="horz" pos="3645">
          <p15:clr>
            <a:srgbClr val="F26B43"/>
          </p15:clr>
        </p15:guide>
        <p15:guide id="36" orient="horz" pos="4597">
          <p15:clr>
            <a:srgbClr val="F26B43"/>
          </p15:clr>
        </p15:guide>
        <p15:guide id="37" orient="horz" pos="4797">
          <p15:clr>
            <a:srgbClr val="F26B43"/>
          </p15:clr>
        </p15:guide>
        <p15:guide id="38" orient="horz" pos="4985">
          <p15:clr>
            <a:srgbClr val="F26B43"/>
          </p15:clr>
        </p15:guide>
        <p15:guide id="39" orient="horz" pos="5949">
          <p15:clr>
            <a:srgbClr val="F26B43"/>
          </p15:clr>
        </p15:guide>
        <p15:guide id="40" orient="horz" pos="6138">
          <p15:clr>
            <a:srgbClr val="F26B43"/>
          </p15:clr>
        </p15:guide>
        <p15:guide id="41" orient="horz" pos="6327">
          <p15:clr>
            <a:srgbClr val="F26B43"/>
          </p15:clr>
        </p15:guide>
        <p15:guide id="42" orient="horz" pos="7385">
          <p15:clr>
            <a:srgbClr val="F26B43"/>
          </p15:clr>
        </p15:guide>
        <p15:guide id="43" orient="horz" pos="7582">
          <p15:clr>
            <a:srgbClr val="F26B43"/>
          </p15:clr>
        </p15:guide>
        <p15:guide id="44" orient="horz" pos="7865">
          <p15:clr>
            <a:srgbClr val="F26B43"/>
          </p15:clr>
        </p15:guide>
        <p15:guide id="45" orient="horz" pos="7195">
          <p15:clr>
            <a:srgbClr val="F26B43"/>
          </p15:clr>
        </p15:guide>
        <p15:guide id="46" orient="horz" pos="8055">
          <p15:clr>
            <a:srgbClr val="F26B43"/>
          </p15:clr>
        </p15:guide>
        <p15:guide id="47" orient="horz" pos="834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7" name="Rectangle 6"/>
          <p:cNvSpPr/>
          <p:nvPr/>
        </p:nvSpPr>
        <p:spPr bwMode="ltGray">
          <a:xfrm>
            <a:off x="2" y="0"/>
            <a:ext cx="12191999" cy="1433733"/>
          </a:xfrm>
          <a:prstGeom prst="rect">
            <a:avLst/>
          </a:prstGeom>
          <a:solidFill>
            <a:srgbClr val="007A86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1251063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1315989"/>
            <a:ext cx="12191999" cy="60959"/>
          </a:xfrm>
          <a:prstGeom prst="rect">
            <a:avLst/>
          </a:prstGeom>
          <a:solidFill>
            <a:srgbClr val="007A86"/>
          </a:solidFill>
          <a:ln w="48000" cap="flat" cmpd="thickThin" algn="ctr">
            <a:solidFill>
              <a:srgbClr val="BA0C2F"/>
            </a:solidFill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400"/>
          </a:p>
        </p:txBody>
      </p:sp>
      <p:pic>
        <p:nvPicPr>
          <p:cNvPr id="12" name="Picture 11" descr="UNM HS2Turq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4" y="6175451"/>
            <a:ext cx="10879677" cy="696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309"/>
            <a:ext cx="1828800" cy="7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xStyles>
    <p:titleStyle>
      <a:lvl1pPr algn="l" rtl="0" eaLnBrk="1" latinLnBrk="0" hangingPunct="1">
        <a:spcBef>
          <a:spcPct val="0"/>
        </a:spcBef>
        <a:buNone/>
        <a:defRPr kumimoji="0" sz="4533" b="1" i="0" kern="1200" spc="0">
          <a:solidFill>
            <a:schemeClr val="bg1"/>
          </a:solidFill>
          <a:effectLst/>
          <a:latin typeface="Arial Black" charset="0"/>
          <a:ea typeface="Arial Black" charset="0"/>
          <a:cs typeface="Arial Black" charset="0"/>
        </a:defRPr>
      </a:lvl1pPr>
      <a:extLst/>
    </p:titleStyle>
    <p:bodyStyle>
      <a:lvl1pPr marL="585201" indent="-426709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4267" kern="1200" spc="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75336" indent="-365751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3733" kern="1200" spc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328895" indent="-304792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3200" kern="1200" spc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21495" indent="-243834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667" kern="1200" spc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901904" indent="-243834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667" kern="1200" spc="0" smtClean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170122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2438339" indent="-243834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706556" indent="-243834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2974774" indent="-243834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allofus.org/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allofus.org/data-tools/method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jK11qAus8Q8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007" y="917303"/>
            <a:ext cx="10769600" cy="521353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Getting Ready to Use the </a:t>
            </a:r>
            <a:r>
              <a:rPr lang="en-US" sz="4400" i="1" dirty="0"/>
              <a:t>All of Us </a:t>
            </a:r>
            <a:r>
              <a:rPr lang="en-US" sz="4400" dirty="0"/>
              <a:t>Researcher Workbench: Using </a:t>
            </a:r>
            <a:r>
              <a:rPr lang="en-US" sz="4400" dirty="0" err="1"/>
              <a:t>Jupyter</a:t>
            </a:r>
            <a:r>
              <a:rPr lang="en-US" sz="4400" dirty="0"/>
              <a:t> Notebooks with R</a:t>
            </a:r>
            <a:br>
              <a:rPr lang="en-US" sz="4400" dirty="0"/>
            </a:br>
            <a:br>
              <a:rPr lang="en-US" sz="4800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32" y="2962565"/>
            <a:ext cx="5294184" cy="27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5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140" y="970425"/>
            <a:ext cx="11262639" cy="55063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Workspace Bucket = </a:t>
            </a:r>
            <a:r>
              <a:rPr lang="en-US" sz="2400" b="1" dirty="0"/>
              <a:t>permanent cloud storage </a:t>
            </a:r>
            <a:r>
              <a:rPr lang="en-US" sz="2400" dirty="0"/>
              <a:t>available for your Workspace</a:t>
            </a:r>
          </a:p>
          <a:p>
            <a:pPr>
              <a:spcBef>
                <a:spcPts val="2100"/>
              </a:spcBef>
            </a:pPr>
            <a:r>
              <a:rPr lang="en-US" sz="2400" dirty="0"/>
              <a:t>Each workspace has its own unique Uniform Resource Identifier (URI) which can be accessed from other Workspaces</a:t>
            </a:r>
          </a:p>
          <a:p>
            <a:pPr>
              <a:spcBef>
                <a:spcPts val="2100"/>
              </a:spcBef>
              <a:spcAft>
                <a:spcPts val="300"/>
              </a:spcAft>
            </a:pPr>
            <a:r>
              <a:rPr lang="en-US" sz="2400" dirty="0"/>
              <a:t>Saving files to the Workspace Bucket</a:t>
            </a:r>
          </a:p>
          <a:p>
            <a:pPr lvl="1">
              <a:spcAft>
                <a:spcPts val="600"/>
              </a:spcAft>
            </a:pPr>
            <a:r>
              <a:rPr lang="en-US" sz="2200" dirty="0" err="1"/>
              <a:t>Jupyter</a:t>
            </a:r>
            <a:r>
              <a:rPr lang="en-US" sz="2200" dirty="0"/>
              <a:t> Notebooks are saved automatically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Other files must be saved manually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Files can be accessed across </a:t>
            </a:r>
            <a:r>
              <a:rPr lang="en-US" sz="2200" dirty="0" err="1"/>
              <a:t>Jupyter</a:t>
            </a:r>
            <a:r>
              <a:rPr lang="en-US" sz="2200" dirty="0"/>
              <a:t> Notebooks and Workspaces</a:t>
            </a:r>
          </a:p>
          <a:p>
            <a:pPr>
              <a:spcBef>
                <a:spcPts val="2100"/>
              </a:spcBef>
              <a:spcAft>
                <a:spcPts val="300"/>
              </a:spcAft>
            </a:pPr>
            <a:r>
              <a:rPr lang="en-US" sz="2400" dirty="0"/>
              <a:t>Take advantage of Workspace Buckets to save and retrieve your dataset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Easily retrieve a dataset without rewriting the SQL query or reformatting the data</a:t>
            </a:r>
          </a:p>
          <a:p>
            <a:pPr lvl="1">
              <a:spcAft>
                <a:spcPts val="600"/>
              </a:spcAft>
            </a:pPr>
            <a:r>
              <a:rPr lang="en-US" sz="2200" dirty="0"/>
              <a:t>May cost less to save and retrieve the data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40" y="381270"/>
            <a:ext cx="11362798" cy="279491"/>
          </a:xfrm>
        </p:spPr>
        <p:txBody>
          <a:bodyPr/>
          <a:lstStyle/>
          <a:p>
            <a:r>
              <a:rPr lang="en-US" dirty="0"/>
              <a:t>What are Workspace Buckets, and what are they used for?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B2332-67B6-C188-8416-6422A53F14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80160" y="2399313"/>
            <a:ext cx="2027310" cy="18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6FEAC-6525-D57B-5550-D4A136E0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31" y="0"/>
            <a:ext cx="7772400" cy="67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7"/>
            <a:ext cx="10972800" cy="4338175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468" y="1693913"/>
            <a:ext cx="10386424" cy="4625609"/>
          </a:xfrm>
        </p:spPr>
        <p:txBody>
          <a:bodyPr>
            <a:normAutofit/>
          </a:bodyPr>
          <a:lstStyle/>
          <a:p>
            <a:pPr marL="15849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sz="3333" dirty="0"/>
              <a:t>Learning Objectives</a:t>
            </a:r>
          </a:p>
          <a:p>
            <a:pPr marL="158492" lvl="1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sz="3333" dirty="0"/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en-US" sz="3333" i="1" dirty="0"/>
              <a:t>All of Us </a:t>
            </a:r>
            <a:r>
              <a:rPr lang="en-US" sz="3333" dirty="0"/>
              <a:t>Research Program background and description</a:t>
            </a:r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en-US" sz="3333" dirty="0"/>
              <a:t>Terminology, concepts and structures</a:t>
            </a:r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en-US" sz="3333" dirty="0" err="1"/>
              <a:t>Jupyter</a:t>
            </a:r>
            <a:r>
              <a:rPr lang="en-US" sz="3333" dirty="0"/>
              <a:t> Notebooks and R</a:t>
            </a:r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endParaRPr lang="en-US" sz="3333" dirty="0"/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endParaRPr lang="en-US" sz="3333" dirty="0"/>
          </a:p>
          <a:p>
            <a:pPr marL="768077" lvl="1" indent="-609585">
              <a:spcBef>
                <a:spcPts val="0"/>
              </a:spcBef>
              <a:buClr>
                <a:schemeClr val="accent1"/>
              </a:buClr>
              <a:buSzPct val="80000"/>
            </a:pPr>
            <a:endParaRPr lang="en-US" sz="3333" dirty="0"/>
          </a:p>
        </p:txBody>
      </p:sp>
    </p:spTree>
    <p:extLst>
      <p:ext uri="{BB962C8B-B14F-4D97-AF65-F5344CB8AC3E}">
        <p14:creationId xmlns:p14="http://schemas.microsoft.com/office/powerpoint/2010/main" val="400536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/>
              <a:t>Who are the participants in All of Us?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A244D-744A-429B-B539-829FC0D8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15" y="1805799"/>
            <a:ext cx="5929722" cy="4389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BDFFA-20B8-44A5-9FCE-E03E44C74A31}"/>
              </a:ext>
            </a:extLst>
          </p:cNvPr>
          <p:cNvSpPr txBox="1"/>
          <p:nvPr/>
        </p:nvSpPr>
        <p:spPr>
          <a:xfrm>
            <a:off x="828029" y="2021747"/>
            <a:ext cx="42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1,163,00 people have registered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86C86-D23D-45A2-9666-CDC0CB9C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70" y="2847205"/>
            <a:ext cx="3815278" cy="31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Access to the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3"/>
            <a:ext cx="11176000" cy="4625609"/>
          </a:xfrm>
        </p:spPr>
        <p:txBody>
          <a:bodyPr>
            <a:normAutofit fontScale="92500" lnSpcReduction="10000"/>
          </a:bodyPr>
          <a:lstStyle/>
          <a:p>
            <a:pPr marL="158492" indent="0">
              <a:buNone/>
            </a:pPr>
            <a:r>
              <a:rPr lang="en-US" dirty="0"/>
              <a:t>There are three levels of access to the All of Us datasets.  All data is stored in the “Research Hub” </a:t>
            </a:r>
            <a:r>
              <a:rPr lang="en-US" dirty="0">
                <a:hlinkClick r:id="rId2"/>
              </a:rPr>
              <a:t>https://www.researchallofus.org/</a:t>
            </a:r>
            <a:endParaRPr lang="en-US" dirty="0"/>
          </a:p>
          <a:p>
            <a:pPr marL="158492" indent="0">
              <a:buNone/>
            </a:pPr>
            <a:endParaRPr lang="en-US" dirty="0"/>
          </a:p>
          <a:p>
            <a:pPr marL="1880569" lvl="3" indent="-685783">
              <a:buFont typeface="+mj-lt"/>
              <a:buAutoNum type="arabicPeriod"/>
            </a:pPr>
            <a:r>
              <a:rPr lang="en-US" sz="4267" dirty="0"/>
              <a:t>Public Tier</a:t>
            </a:r>
          </a:p>
          <a:p>
            <a:pPr marL="1880569" lvl="3" indent="-685783">
              <a:buAutoNum type="arabicPeriod"/>
            </a:pPr>
            <a:r>
              <a:rPr lang="en-US" sz="4267" dirty="0"/>
              <a:t>Registered Tier</a:t>
            </a:r>
          </a:p>
          <a:p>
            <a:pPr marL="1880569" lvl="3" indent="-685783">
              <a:buAutoNum type="arabicPeriod"/>
            </a:pPr>
            <a:r>
              <a:rPr lang="en-US" sz="4267" dirty="0"/>
              <a:t>Controlled Tier</a:t>
            </a:r>
          </a:p>
        </p:txBody>
      </p:sp>
    </p:spTree>
    <p:extLst>
      <p:ext uri="{BB962C8B-B14F-4D97-AF65-F5344CB8AC3E}">
        <p14:creationId xmlns:p14="http://schemas.microsoft.com/office/powerpoint/2010/main" val="256742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 is in All of 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F22A-3AB2-407E-94AB-3C282A864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" y="1579528"/>
            <a:ext cx="12053983" cy="43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1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5104CD-63AE-224B-AE82-185A8F5C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6" y="871637"/>
            <a:ext cx="11280362" cy="486108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platform</a:t>
            </a:r>
            <a:r>
              <a:rPr lang="en-US" dirty="0"/>
              <a:t> (web interface) to retrieve and analyze the </a:t>
            </a:r>
            <a:r>
              <a:rPr lang="en-US" i="1" dirty="0"/>
              <a:t>All of Us </a:t>
            </a:r>
            <a:r>
              <a:rPr lang="en-US" dirty="0"/>
              <a:t>data</a:t>
            </a:r>
          </a:p>
          <a:p>
            <a:r>
              <a:rPr lang="en-US" dirty="0"/>
              <a:t>Diagram of tools and their relationships on the Workbench: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DBEAD-7286-C040-B178-10D3456F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</a:t>
            </a:r>
            <a:r>
              <a:rPr lang="en-US" i="1"/>
              <a:t>All of Us </a:t>
            </a:r>
            <a:r>
              <a:rPr lang="en-US"/>
              <a:t>Researcher Workbench?</a:t>
            </a:r>
          </a:p>
        </p:txBody>
      </p:sp>
      <p:sp>
        <p:nvSpPr>
          <p:cNvPr id="11" name="Google Shape;536;p18"/>
          <p:cNvSpPr/>
          <p:nvPr/>
        </p:nvSpPr>
        <p:spPr>
          <a:xfrm>
            <a:off x="6364634" y="3155012"/>
            <a:ext cx="1699579" cy="150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</a:p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BUILDER</a:t>
            </a:r>
            <a:br>
              <a:rPr lang="en-US" sz="2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5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200" y="2073203"/>
            <a:ext cx="1185921" cy="118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7508" y="1960568"/>
            <a:ext cx="1106514" cy="112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37;p18"/>
          <p:cNvSpPr/>
          <p:nvPr/>
        </p:nvSpPr>
        <p:spPr>
          <a:xfrm>
            <a:off x="9866023" y="2112954"/>
            <a:ext cx="1584844" cy="87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COHORT 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BUILDER</a:t>
            </a: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38;p18"/>
          <p:cNvSpPr/>
          <p:nvPr/>
        </p:nvSpPr>
        <p:spPr>
          <a:xfrm>
            <a:off x="1994061" y="6141637"/>
            <a:ext cx="2001189" cy="72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 dirty="0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WORKBENCH USER SUPPORT HUB</a:t>
            </a:r>
            <a:br>
              <a:rPr lang="en-US" sz="2000" b="1" dirty="0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54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1765" y="4875580"/>
            <a:ext cx="1185921" cy="117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1050" y="893944"/>
            <a:ext cx="1185921" cy="1179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35;p18"/>
          <p:cNvSpPr/>
          <p:nvPr/>
        </p:nvSpPr>
        <p:spPr>
          <a:xfrm>
            <a:off x="6102465" y="5544042"/>
            <a:ext cx="2086536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 dirty="0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NOTEBOOKS</a:t>
            </a:r>
            <a:br>
              <a:rPr lang="en-US" sz="1000" b="1" dirty="0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54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4020" y="4273624"/>
            <a:ext cx="1185921" cy="12059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37;p18">
            <a:extLst>
              <a:ext uri="{FF2B5EF4-FFF2-40B4-BE49-F238E27FC236}">
                <a16:creationId xmlns:a16="http://schemas.microsoft.com/office/drawing/2014/main" id="{186121F5-DEB5-D14B-B300-3933BD987562}"/>
              </a:ext>
            </a:extLst>
          </p:cNvPr>
          <p:cNvSpPr/>
          <p:nvPr/>
        </p:nvSpPr>
        <p:spPr>
          <a:xfrm>
            <a:off x="2514083" y="3410392"/>
            <a:ext cx="1584844" cy="64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WORKSPACES</a:t>
            </a: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37;p18">
            <a:extLst>
              <a:ext uri="{FF2B5EF4-FFF2-40B4-BE49-F238E27FC236}">
                <a16:creationId xmlns:a16="http://schemas.microsoft.com/office/drawing/2014/main" id="{7A45B575-9FF7-D446-AF25-B76B5FF92BB7}"/>
              </a:ext>
            </a:extLst>
          </p:cNvPr>
          <p:cNvSpPr/>
          <p:nvPr/>
        </p:nvSpPr>
        <p:spPr>
          <a:xfrm>
            <a:off x="266566" y="4136508"/>
            <a:ext cx="1584844" cy="49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37;p18">
            <a:extLst>
              <a:ext uri="{FF2B5EF4-FFF2-40B4-BE49-F238E27FC236}">
                <a16:creationId xmlns:a16="http://schemas.microsoft.com/office/drawing/2014/main" id="{FAE457AD-A4C0-6846-B7BB-29B4A73574F7}"/>
              </a:ext>
            </a:extLst>
          </p:cNvPr>
          <p:cNvSpPr/>
          <p:nvPr/>
        </p:nvSpPr>
        <p:spPr>
          <a:xfrm>
            <a:off x="9853485" y="4285049"/>
            <a:ext cx="1584844" cy="87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CONCEPT</a:t>
            </a:r>
          </a:p>
          <a:p>
            <a:pPr defTabSz="914185">
              <a:buClr>
                <a:srgbClr val="000000"/>
              </a:buClr>
              <a:buSzPts val="3000"/>
            </a:pPr>
            <a:r>
              <a:rPr lang="en-US" sz="15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  <a:t>SET SELECTOR</a:t>
            </a: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000" b="1">
                <a:solidFill>
                  <a:srgbClr val="26226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Work from home desk with solid fill">
            <a:extLst>
              <a:ext uri="{FF2B5EF4-FFF2-40B4-BE49-F238E27FC236}">
                <a16:creationId xmlns:a16="http://schemas.microsoft.com/office/drawing/2014/main" id="{77CD6C71-6D51-7C43-8FD4-DEA3514D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276" y="2924324"/>
            <a:ext cx="1212184" cy="1212184"/>
          </a:xfrm>
          <a:prstGeom prst="rect">
            <a:avLst/>
          </a:prstGeom>
        </p:spPr>
      </p:pic>
      <p:pic>
        <p:nvPicPr>
          <p:cNvPr id="7" name="Graphic 6" descr="Checklist with solid fill">
            <a:extLst>
              <a:ext uri="{FF2B5EF4-FFF2-40B4-BE49-F238E27FC236}">
                <a16:creationId xmlns:a16="http://schemas.microsoft.com/office/drawing/2014/main" id="{B82EF5CE-DAA5-C24D-9713-47759F4290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53485" y="3123951"/>
            <a:ext cx="1143486" cy="114348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DCEE1B-8562-6044-ACDC-B7F3922F086E}"/>
              </a:ext>
            </a:extLst>
          </p:cNvPr>
          <p:cNvCxnSpPr>
            <a:cxnSpLocks/>
          </p:cNvCxnSpPr>
          <p:nvPr/>
        </p:nvCxnSpPr>
        <p:spPr>
          <a:xfrm>
            <a:off x="1541594" y="4083231"/>
            <a:ext cx="45023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426A96-5BA0-314D-B317-D31823804F1B}"/>
              </a:ext>
            </a:extLst>
          </p:cNvPr>
          <p:cNvCxnSpPr>
            <a:cxnSpLocks/>
          </p:cNvCxnSpPr>
          <p:nvPr/>
        </p:nvCxnSpPr>
        <p:spPr>
          <a:xfrm flipV="1">
            <a:off x="1991826" y="2762193"/>
            <a:ext cx="0" cy="279328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0AC7BE-FB6D-9842-BFD2-7E459B1E3ED7}"/>
              </a:ext>
            </a:extLst>
          </p:cNvPr>
          <p:cNvCxnSpPr/>
          <p:nvPr/>
        </p:nvCxnSpPr>
        <p:spPr>
          <a:xfrm>
            <a:off x="1991826" y="2797376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345AB5-CE97-1846-B41B-FB59FFF8D7A8}"/>
              </a:ext>
            </a:extLst>
          </p:cNvPr>
          <p:cNvCxnSpPr/>
          <p:nvPr/>
        </p:nvCxnSpPr>
        <p:spPr>
          <a:xfrm>
            <a:off x="1991826" y="5555481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81E482-BAE4-F443-8E30-88AFFA87C25C}"/>
              </a:ext>
            </a:extLst>
          </p:cNvPr>
          <p:cNvCxnSpPr>
            <a:cxnSpLocks/>
          </p:cNvCxnSpPr>
          <p:nvPr/>
        </p:nvCxnSpPr>
        <p:spPr>
          <a:xfrm>
            <a:off x="5205185" y="2961845"/>
            <a:ext cx="54883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C5586A-5728-F141-BBC3-F3D47BAEFA35}"/>
              </a:ext>
            </a:extLst>
          </p:cNvPr>
          <p:cNvCxnSpPr>
            <a:cxnSpLocks/>
          </p:cNvCxnSpPr>
          <p:nvPr/>
        </p:nvCxnSpPr>
        <p:spPr>
          <a:xfrm>
            <a:off x="5759461" y="2567098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03FCA8-05EB-B941-9009-5F21C5BE3AF6}"/>
              </a:ext>
            </a:extLst>
          </p:cNvPr>
          <p:cNvCxnSpPr>
            <a:cxnSpLocks/>
          </p:cNvCxnSpPr>
          <p:nvPr/>
        </p:nvCxnSpPr>
        <p:spPr>
          <a:xfrm>
            <a:off x="5759461" y="5325203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4A9DCF-F58E-BA47-85BC-77035556BB42}"/>
              </a:ext>
            </a:extLst>
          </p:cNvPr>
          <p:cNvCxnSpPr>
            <a:cxnSpLocks/>
          </p:cNvCxnSpPr>
          <p:nvPr/>
        </p:nvCxnSpPr>
        <p:spPr>
          <a:xfrm flipV="1">
            <a:off x="5754019" y="2545120"/>
            <a:ext cx="0" cy="279328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A024C-166C-FA4E-A15B-57813007FBC1}"/>
              </a:ext>
            </a:extLst>
          </p:cNvPr>
          <p:cNvCxnSpPr>
            <a:cxnSpLocks/>
          </p:cNvCxnSpPr>
          <p:nvPr/>
        </p:nvCxnSpPr>
        <p:spPr>
          <a:xfrm>
            <a:off x="7146506" y="3576288"/>
            <a:ext cx="0" cy="46791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4933E0-6254-4D4C-841C-18D78B32286E}"/>
              </a:ext>
            </a:extLst>
          </p:cNvPr>
          <p:cNvCxnSpPr>
            <a:cxnSpLocks/>
          </p:cNvCxnSpPr>
          <p:nvPr/>
        </p:nvCxnSpPr>
        <p:spPr>
          <a:xfrm>
            <a:off x="8818575" y="2923699"/>
            <a:ext cx="48834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C4BDD0-A593-BB4F-94E1-A85B6980E5BF}"/>
              </a:ext>
            </a:extLst>
          </p:cNvPr>
          <p:cNvCxnSpPr>
            <a:cxnSpLocks/>
          </p:cNvCxnSpPr>
          <p:nvPr/>
        </p:nvCxnSpPr>
        <p:spPr>
          <a:xfrm>
            <a:off x="9337262" y="1381752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E7F69F-6EF9-8446-8380-7004515FC864}"/>
              </a:ext>
            </a:extLst>
          </p:cNvPr>
          <p:cNvCxnSpPr>
            <a:cxnSpLocks/>
          </p:cNvCxnSpPr>
          <p:nvPr/>
        </p:nvCxnSpPr>
        <p:spPr>
          <a:xfrm>
            <a:off x="9337262" y="4139857"/>
            <a:ext cx="31020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89D3A27-4F91-914C-AA3E-827BA16E06E8}"/>
              </a:ext>
            </a:extLst>
          </p:cNvPr>
          <p:cNvCxnSpPr>
            <a:cxnSpLocks/>
          </p:cNvCxnSpPr>
          <p:nvPr/>
        </p:nvCxnSpPr>
        <p:spPr>
          <a:xfrm flipV="1">
            <a:off x="9331821" y="1359774"/>
            <a:ext cx="0" cy="279328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42FC7CE-01F4-7042-9901-9613CFEF6AFA}"/>
              </a:ext>
            </a:extLst>
          </p:cNvPr>
          <p:cNvSpPr/>
          <p:nvPr/>
        </p:nvSpPr>
        <p:spPr>
          <a:xfrm>
            <a:off x="95847" y="2721493"/>
            <a:ext cx="1739304" cy="2239921"/>
          </a:xfrm>
          <a:prstGeom prst="ellipse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85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Google Shape;534;p18">
            <a:extLst>
              <a:ext uri="{FF2B5EF4-FFF2-40B4-BE49-F238E27FC236}">
                <a16:creationId xmlns:a16="http://schemas.microsoft.com/office/drawing/2014/main" id="{522C9C50-E66B-0638-1906-1ABBB201FC91}"/>
              </a:ext>
            </a:extLst>
          </p:cNvPr>
          <p:cNvSpPr/>
          <p:nvPr/>
        </p:nvSpPr>
        <p:spPr>
          <a:xfrm>
            <a:off x="3926319" y="2361671"/>
            <a:ext cx="1584844" cy="161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Organizing research projects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800"/>
            </a:pPr>
            <a:br>
              <a:rPr lang="en-US"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38;p18">
            <a:extLst>
              <a:ext uri="{FF2B5EF4-FFF2-40B4-BE49-F238E27FC236}">
                <a16:creationId xmlns:a16="http://schemas.microsoft.com/office/drawing/2014/main" id="{004085C5-6939-ABB8-FA7D-BF81C0F84D93}"/>
              </a:ext>
            </a:extLst>
          </p:cNvPr>
          <p:cNvSpPr/>
          <p:nvPr/>
        </p:nvSpPr>
        <p:spPr>
          <a:xfrm>
            <a:off x="3988253" y="5051500"/>
            <a:ext cx="1765766" cy="155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Learning and training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Personalized support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36;p18">
            <a:extLst>
              <a:ext uri="{FF2B5EF4-FFF2-40B4-BE49-F238E27FC236}">
                <a16:creationId xmlns:a16="http://schemas.microsoft.com/office/drawing/2014/main" id="{5E81305C-BF54-D00D-65E3-C486E7280AAB}"/>
              </a:ext>
            </a:extLst>
          </p:cNvPr>
          <p:cNvSpPr/>
          <p:nvPr/>
        </p:nvSpPr>
        <p:spPr>
          <a:xfrm>
            <a:off x="7384162" y="2255596"/>
            <a:ext cx="1460033" cy="19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Pre-populated analysis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Dataset previews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35;p18">
            <a:extLst>
              <a:ext uri="{FF2B5EF4-FFF2-40B4-BE49-F238E27FC236}">
                <a16:creationId xmlns:a16="http://schemas.microsoft.com/office/drawing/2014/main" id="{2A77FE78-F19B-4413-D88B-78E8C5A7E410}"/>
              </a:ext>
            </a:extLst>
          </p:cNvPr>
          <p:cNvSpPr/>
          <p:nvPr/>
        </p:nvSpPr>
        <p:spPr>
          <a:xfrm>
            <a:off x="7506744" y="4370400"/>
            <a:ext cx="1584842" cy="26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Queries</a:t>
            </a:r>
          </a:p>
          <a:p>
            <a:pPr marL="50790" defTabSz="914185">
              <a:buClr>
                <a:srgbClr val="3E8EDE"/>
              </a:buClr>
              <a:buSzPts val="2000"/>
            </a:pP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2000"/>
            </a:pPr>
            <a:r>
              <a:rPr lang="en-US" sz="1400" i="1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 programming languages R and Python </a:t>
            </a:r>
            <a:endParaRPr sz="1400" i="1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37;p18">
            <a:extLst>
              <a:ext uri="{FF2B5EF4-FFF2-40B4-BE49-F238E27FC236}">
                <a16:creationId xmlns:a16="http://schemas.microsoft.com/office/drawing/2014/main" id="{39E8D731-5801-E7ED-2B69-BF3B66CDCA0A}"/>
              </a:ext>
            </a:extLst>
          </p:cNvPr>
          <p:cNvSpPr/>
          <p:nvPr/>
        </p:nvSpPr>
        <p:spPr>
          <a:xfrm>
            <a:off x="10866614" y="2255596"/>
            <a:ext cx="1325387" cy="90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Cohort creation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37;p18">
            <a:extLst>
              <a:ext uri="{FF2B5EF4-FFF2-40B4-BE49-F238E27FC236}">
                <a16:creationId xmlns:a16="http://schemas.microsoft.com/office/drawing/2014/main" id="{9A0200F0-482E-4DE4-C1C6-4870CDE20F71}"/>
              </a:ext>
            </a:extLst>
          </p:cNvPr>
          <p:cNvSpPr/>
          <p:nvPr/>
        </p:nvSpPr>
        <p:spPr>
          <a:xfrm>
            <a:off x="11000474" y="3561634"/>
            <a:ext cx="1143487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t" anchorCtr="0">
            <a:spAutoFit/>
          </a:bodyPr>
          <a:lstStyle/>
          <a:p>
            <a:pPr defTabSz="914185">
              <a:buClr>
                <a:srgbClr val="000000"/>
              </a:buClr>
              <a:buSzPts val="3000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USES: </a:t>
            </a:r>
            <a:endParaRPr sz="1400" dirty="0">
              <a:solidFill>
                <a:srgbClr val="3E8E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54" indent="-177764" defTabSz="914185">
              <a:buClr>
                <a:srgbClr val="3E8EDE"/>
              </a:buClr>
              <a:buSzPts val="2000"/>
              <a:buFont typeface="Arial"/>
              <a:buChar char="●"/>
            </a:pPr>
            <a:r>
              <a:rPr lang="en-US" sz="1400" dirty="0">
                <a:solidFill>
                  <a:srgbClr val="3E8EDE"/>
                </a:solidFill>
                <a:latin typeface="Arial"/>
                <a:ea typeface="Arial"/>
                <a:cs typeface="Arial"/>
                <a:sym typeface="Arial"/>
              </a:rPr>
              <a:t>Concept set selection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185">
              <a:buClr>
                <a:srgbClr val="000000"/>
              </a:buClr>
              <a:buSzPts val="1400"/>
            </a:pPr>
            <a:b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7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872" y="221088"/>
            <a:ext cx="11803792" cy="484770"/>
          </a:xfrm>
        </p:spPr>
        <p:txBody>
          <a:bodyPr/>
          <a:lstStyle/>
          <a:p>
            <a:r>
              <a:rPr lang="en-US" dirty="0"/>
              <a:t>Where is the data that is being accessed on the Jupyter Notebook?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68075-0A0C-8A45-A04A-816797AE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2" y="857751"/>
            <a:ext cx="7155637" cy="2860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BEB609-31B4-434B-B569-23566BA0D391}"/>
              </a:ext>
            </a:extLst>
          </p:cNvPr>
          <p:cNvSpPr/>
          <p:nvPr/>
        </p:nvSpPr>
        <p:spPr>
          <a:xfrm>
            <a:off x="4872449" y="1410137"/>
            <a:ext cx="1304523" cy="2459810"/>
          </a:xfrm>
          <a:prstGeom prst="ellipse">
            <a:avLst/>
          </a:prstGeom>
          <a:noFill/>
          <a:ln w="1016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383218-BD73-B947-BB0B-D19617CFB59E}"/>
              </a:ext>
            </a:extLst>
          </p:cNvPr>
          <p:cNvCxnSpPr>
            <a:cxnSpLocks/>
          </p:cNvCxnSpPr>
          <p:nvPr/>
        </p:nvCxnSpPr>
        <p:spPr>
          <a:xfrm>
            <a:off x="5499988" y="3905144"/>
            <a:ext cx="0" cy="443648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458C0F0-E27A-F749-A865-0C72CE906055}"/>
              </a:ext>
            </a:extLst>
          </p:cNvPr>
          <p:cNvSpPr/>
          <p:nvPr/>
        </p:nvSpPr>
        <p:spPr>
          <a:xfrm>
            <a:off x="6323204" y="1410137"/>
            <a:ext cx="1304523" cy="2495006"/>
          </a:xfrm>
          <a:prstGeom prst="ellipse">
            <a:avLst/>
          </a:prstGeom>
          <a:noFill/>
          <a:ln w="1016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9A15A1-49C7-2547-A020-FBFD6F72C370}"/>
              </a:ext>
            </a:extLst>
          </p:cNvPr>
          <p:cNvCxnSpPr>
            <a:cxnSpLocks/>
          </p:cNvCxnSpPr>
          <p:nvPr/>
        </p:nvCxnSpPr>
        <p:spPr>
          <a:xfrm>
            <a:off x="7621510" y="2882661"/>
            <a:ext cx="450923" cy="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8AD849-C14B-B546-8C07-6C75DAC31913}"/>
              </a:ext>
            </a:extLst>
          </p:cNvPr>
          <p:cNvSpPr txBox="1"/>
          <p:nvPr/>
        </p:nvSpPr>
        <p:spPr>
          <a:xfrm>
            <a:off x="4417024" y="4355185"/>
            <a:ext cx="426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The Curated Data Repository (CDR) is a BigQuery data warehouse: 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US" sz="900" dirty="0"/>
              <a:t>Cloud platform that stores the data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US" sz="900" dirty="0"/>
              <a:t>SQL queries can retrieve data from the CDR one of two ways:</a:t>
            </a:r>
          </a:p>
          <a:p>
            <a:pPr marL="742785" lvl="1" indent="-285693">
              <a:buFont typeface="Courier New" panose="02070309020205020404" pitchFamily="49" charset="0"/>
              <a:buChar char="o"/>
            </a:pPr>
            <a:r>
              <a:rPr lang="en-US" sz="900" dirty="0"/>
              <a:t>Using the Researcher Workbench tools to automatically generate</a:t>
            </a:r>
          </a:p>
          <a:p>
            <a:pPr lvl="1"/>
            <a:r>
              <a:rPr lang="en-US" sz="900" dirty="0"/>
              <a:t>     SQL code in the Jupyter Notebook</a:t>
            </a:r>
          </a:p>
          <a:p>
            <a:pPr marL="742785" lvl="1" indent="-285693">
              <a:buFont typeface="Courier New" panose="02070309020205020404" pitchFamily="49" charset="0"/>
              <a:buChar char="o"/>
            </a:pPr>
            <a:r>
              <a:rPr lang="en-US" sz="900" dirty="0"/>
              <a:t>Writing SQL code manually in the Jupyter Notebook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8C7E2-7202-2E47-BB73-A8B2870FE257}"/>
              </a:ext>
            </a:extLst>
          </p:cNvPr>
          <p:cNvSpPr txBox="1"/>
          <p:nvPr/>
        </p:nvSpPr>
        <p:spPr>
          <a:xfrm>
            <a:off x="8165364" y="2198938"/>
            <a:ext cx="230063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The data dictionary is an Excel file: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US" sz="900" dirty="0"/>
              <a:t>Spreadsheets of all the data types</a:t>
            </a:r>
          </a:p>
          <a:p>
            <a:r>
              <a:rPr lang="en-US" sz="900" dirty="0"/>
              <a:t>     and explanations of them in </a:t>
            </a:r>
          </a:p>
          <a:p>
            <a:r>
              <a:rPr lang="en-US" sz="900" dirty="0"/>
              <a:t>     more detail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US" sz="900" dirty="0"/>
              <a:t>Link to it is under ‘</a:t>
            </a:r>
            <a:r>
              <a:rPr lang="en-US" sz="900" dirty="0">
                <a:hlinkClick r:id="rId4"/>
              </a:rPr>
              <a:t>Data Methods</a:t>
            </a:r>
            <a:r>
              <a:rPr lang="en-US" sz="900" dirty="0"/>
              <a:t>’ in </a:t>
            </a:r>
          </a:p>
          <a:p>
            <a:r>
              <a:rPr lang="en-US" sz="900" dirty="0"/>
              <a:t>    in the Research Hub </a:t>
            </a:r>
          </a:p>
          <a:p>
            <a:r>
              <a:rPr lang="en-US" sz="900" dirty="0"/>
              <a:t> 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5A1DDD-CF06-2843-ACA2-9004FC8C59D1}"/>
              </a:ext>
            </a:extLst>
          </p:cNvPr>
          <p:cNvSpPr/>
          <p:nvPr/>
        </p:nvSpPr>
        <p:spPr>
          <a:xfrm>
            <a:off x="218950" y="4230652"/>
            <a:ext cx="3824741" cy="231479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12B99-304E-9848-88B6-E8CE075E76C3}"/>
              </a:ext>
            </a:extLst>
          </p:cNvPr>
          <p:cNvSpPr/>
          <p:nvPr/>
        </p:nvSpPr>
        <p:spPr>
          <a:xfrm>
            <a:off x="218950" y="4345133"/>
            <a:ext cx="38247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SQL</a:t>
            </a:r>
          </a:p>
          <a:p>
            <a:pPr algn="ctr"/>
            <a:r>
              <a:rPr lang="en-US" sz="2000" b="1" dirty="0"/>
              <a:t>=</a:t>
            </a:r>
          </a:p>
          <a:p>
            <a:pPr algn="ctr"/>
            <a:r>
              <a:rPr lang="en-US" sz="2000" b="1" dirty="0"/>
              <a:t>‘Structured Query Language”; SQL is a common programming language for using with relational databases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9FFD26-3CC5-8F43-96D9-F769EDE708F8}"/>
              </a:ext>
            </a:extLst>
          </p:cNvPr>
          <p:cNvCxnSpPr>
            <a:cxnSpLocks/>
          </p:cNvCxnSpPr>
          <p:nvPr/>
        </p:nvCxnSpPr>
        <p:spPr>
          <a:xfrm>
            <a:off x="4723785" y="5223466"/>
            <a:ext cx="518093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05ACB5-5BD4-AE48-96B0-086A4867D70A}"/>
              </a:ext>
            </a:extLst>
          </p:cNvPr>
          <p:cNvCxnSpPr>
            <a:cxnSpLocks/>
          </p:cNvCxnSpPr>
          <p:nvPr/>
        </p:nvCxnSpPr>
        <p:spPr>
          <a:xfrm flipH="1">
            <a:off x="4043691" y="5337946"/>
            <a:ext cx="680094" cy="42247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24883" y="758147"/>
            <a:ext cx="5440394" cy="5487786"/>
          </a:xfrm>
        </p:spPr>
        <p:txBody>
          <a:bodyPr/>
          <a:lstStyle/>
          <a:p>
            <a:r>
              <a:rPr lang="en-US" sz="2000" dirty="0"/>
              <a:t>The CDR has some data stored according to the OMOP common data model (CDM) from OHSDI </a:t>
            </a:r>
            <a:r>
              <a:rPr lang="en-US" sz="1900" dirty="0"/>
              <a:t>(</a:t>
            </a:r>
            <a:r>
              <a:rPr lang="en-US" sz="1900" dirty="0" err="1"/>
              <a:t>ohdsi.github.io</a:t>
            </a:r>
            <a:r>
              <a:rPr lang="en-US" sz="1900" dirty="0"/>
              <a:t>/</a:t>
            </a:r>
            <a:r>
              <a:rPr lang="en-US" sz="1900" dirty="0" err="1"/>
              <a:t>CommonDataModel</a:t>
            </a:r>
            <a:r>
              <a:rPr lang="en-US" sz="1900" dirty="0"/>
              <a:t>/)</a:t>
            </a:r>
          </a:p>
          <a:p>
            <a:r>
              <a:rPr lang="en-US" sz="2000" dirty="0"/>
              <a:t>More details can be found from the All of Us Office Hours 10/16/2020  “</a:t>
            </a:r>
            <a:r>
              <a:rPr lang="en-US" sz="2000" i="1" dirty="0"/>
              <a:t>AoU </a:t>
            </a:r>
            <a:r>
              <a:rPr lang="en-US" sz="2000" dirty="0"/>
              <a:t>use of OMOP for CDR” video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1E1B7-34BB-2F4F-ADAA-93D168BFD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64"/>
          <a:stretch/>
        </p:blipFill>
        <p:spPr>
          <a:xfrm>
            <a:off x="224882" y="3645525"/>
            <a:ext cx="5263147" cy="308198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0BA4377-C1CF-AB46-BF5D-A928D8ED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2" y="221088"/>
            <a:ext cx="11803792" cy="484770"/>
          </a:xfrm>
        </p:spPr>
        <p:txBody>
          <a:bodyPr/>
          <a:lstStyle/>
          <a:p>
            <a:r>
              <a:rPr lang="en-US" dirty="0"/>
              <a:t>Where is the data that is being accessed on the Jupyter Notebook?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F9108-BE82-7944-B800-C53A8689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24" y="806810"/>
            <a:ext cx="6172228" cy="375932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517AD31-9D06-B34A-B870-894A298D6D83}"/>
              </a:ext>
            </a:extLst>
          </p:cNvPr>
          <p:cNvSpPr txBox="1">
            <a:spLocks/>
          </p:cNvSpPr>
          <p:nvPr/>
        </p:nvSpPr>
        <p:spPr>
          <a:xfrm>
            <a:off x="5665276" y="4667089"/>
            <a:ext cx="6301842" cy="2541989"/>
          </a:xfrm>
          <a:prstGeom prst="rect">
            <a:avLst/>
          </a:prstGeom>
        </p:spPr>
        <p:txBody>
          <a:bodyPr vert="horz" lIns="0" tIns="0" rIns="0" bIns="0" numCol="1" spcCol="914400" rtlCol="0">
            <a:noAutofit/>
          </a:bodyPr>
          <a:lstStyle>
            <a:lvl1pPr marL="914393" indent="-914393" algn="l" defTabSz="1360191" rtl="0" eaLnBrk="1" fontAlgn="ctr" latinLnBrk="0" hangingPunct="1">
              <a:lnSpc>
                <a:spcPct val="114000"/>
              </a:lnSpc>
              <a:spcBef>
                <a:spcPts val="0"/>
              </a:spcBef>
              <a:buSzPct val="60000"/>
              <a:buFont typeface="AppleSymbols" charset="0"/>
              <a:buChar char="⦿"/>
              <a:tabLst/>
              <a:defRPr sz="4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10497" indent="-914393" algn="l" defTabSz="1360191" rtl="0" eaLnBrk="1" fontAlgn="ctr" latinLnBrk="0" hangingPunct="1">
              <a:lnSpc>
                <a:spcPct val="114000"/>
              </a:lnSpc>
              <a:spcBef>
                <a:spcPts val="0"/>
              </a:spcBef>
              <a:buSzPct val="115000"/>
              <a:buFont typeface=".AppleSystemUIFont" charset="-120"/>
              <a:buChar char="•"/>
              <a:tabLst/>
              <a:defRPr sz="4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178" indent="-914393" algn="l" defTabSz="1360191" rtl="0" eaLnBrk="1" fontAlgn="ctr" latinLnBrk="0" hangingPunct="1">
              <a:lnSpc>
                <a:spcPct val="114000"/>
              </a:lnSpc>
              <a:spcBef>
                <a:spcPts val="0"/>
              </a:spcBef>
              <a:buSzPct val="100000"/>
              <a:buFont typeface="Courier New" charset="0"/>
              <a:buChar char="o"/>
              <a:defRPr sz="4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569" indent="-914393" algn="l" defTabSz="1360191" rtl="0" eaLnBrk="1" fontAlgn="ctr" latinLnBrk="0" hangingPunct="1">
              <a:lnSpc>
                <a:spcPct val="114000"/>
              </a:lnSpc>
              <a:spcBef>
                <a:spcPts val="0"/>
              </a:spcBef>
              <a:buSzPct val="60000"/>
              <a:buFont typeface="AppleSymbols" charset="0"/>
              <a:buChar char="⦿"/>
              <a:defRPr sz="4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71962" indent="-914393" algn="l" defTabSz="1360191" rtl="0" eaLnBrk="1" fontAlgn="ctr" latinLnBrk="0" hangingPunct="1">
              <a:lnSpc>
                <a:spcPct val="114000"/>
              </a:lnSpc>
              <a:spcBef>
                <a:spcPts val="0"/>
              </a:spcBef>
              <a:buSzPct val="115000"/>
              <a:buFont typeface="Arial" charset="0"/>
              <a:buChar char="•"/>
              <a:defRPr sz="4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40529" indent="-340048" algn="l" defTabSz="1360191" rtl="0" eaLnBrk="1" latinLnBrk="0" hangingPunct="1">
              <a:lnSpc>
                <a:spcPct val="90000"/>
              </a:lnSpc>
              <a:spcBef>
                <a:spcPts val="743"/>
              </a:spcBef>
              <a:buFont typeface="Arial" panose="020B0604020202020204" pitchFamily="34" charset="0"/>
              <a:buChar char="•"/>
              <a:defRPr sz="2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20622" indent="-340048" algn="l" defTabSz="1360191" rtl="0" eaLnBrk="1" latinLnBrk="0" hangingPunct="1">
              <a:lnSpc>
                <a:spcPct val="90000"/>
              </a:lnSpc>
              <a:spcBef>
                <a:spcPts val="743"/>
              </a:spcBef>
              <a:buFont typeface="Arial" panose="020B0604020202020204" pitchFamily="34" charset="0"/>
              <a:buChar char="•"/>
              <a:defRPr sz="2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00719" indent="-340048" algn="l" defTabSz="1360191" rtl="0" eaLnBrk="1" latinLnBrk="0" hangingPunct="1">
              <a:lnSpc>
                <a:spcPct val="90000"/>
              </a:lnSpc>
              <a:spcBef>
                <a:spcPts val="743"/>
              </a:spcBef>
              <a:buFont typeface="Arial" panose="020B0604020202020204" pitchFamily="34" charset="0"/>
              <a:buChar char="•"/>
              <a:defRPr sz="2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80815" indent="-340048" algn="l" defTabSz="1360191" rtl="0" eaLnBrk="1" latinLnBrk="0" hangingPunct="1">
              <a:lnSpc>
                <a:spcPct val="90000"/>
              </a:lnSpc>
              <a:spcBef>
                <a:spcPts val="743"/>
              </a:spcBef>
              <a:buFont typeface="Arial" panose="020B0604020202020204" pitchFamily="34" charset="0"/>
              <a:buChar char="•"/>
              <a:defRPr sz="26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can retrieve our dataset of interest from CDR with code (</a:t>
            </a:r>
            <a:r>
              <a:rPr lang="en-US" sz="2000" b="1" u="sng" dirty="0"/>
              <a:t>SQL queries</a:t>
            </a:r>
            <a:r>
              <a:rPr lang="en-US" sz="2000" dirty="0"/>
              <a:t>) by either using the Researcher Workbench web interface tools to generate this code </a:t>
            </a:r>
            <a:r>
              <a:rPr lang="en-US" sz="2000" b="1" u="sng" dirty="0"/>
              <a:t>OR</a:t>
            </a:r>
            <a:r>
              <a:rPr lang="en-US" sz="2000" dirty="0"/>
              <a:t> by writing our own code in the Jupyter Notebook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511CE2-73D0-B640-B428-4945B9D92302}"/>
              </a:ext>
            </a:extLst>
          </p:cNvPr>
          <p:cNvCxnSpPr>
            <a:cxnSpLocks/>
          </p:cNvCxnSpPr>
          <p:nvPr/>
        </p:nvCxnSpPr>
        <p:spPr>
          <a:xfrm>
            <a:off x="1251520" y="1482695"/>
            <a:ext cx="4024643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76AB014-93C4-9F4B-BA3D-D0082071872D}"/>
              </a:ext>
            </a:extLst>
          </p:cNvPr>
          <p:cNvCxnSpPr>
            <a:cxnSpLocks/>
          </p:cNvCxnSpPr>
          <p:nvPr/>
        </p:nvCxnSpPr>
        <p:spPr>
          <a:xfrm>
            <a:off x="4095217" y="1534985"/>
            <a:ext cx="1747307" cy="206144"/>
          </a:xfrm>
          <a:prstGeom prst="bentConnector3">
            <a:avLst>
              <a:gd name="adj1" fmla="val 2035"/>
            </a:avLst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6F017-C2B5-7C40-A644-86C63CA7DC50}"/>
              </a:ext>
            </a:extLst>
          </p:cNvPr>
          <p:cNvSpPr txBox="1"/>
          <p:nvPr/>
        </p:nvSpPr>
        <p:spPr>
          <a:xfrm>
            <a:off x="616725" y="3151795"/>
            <a:ext cx="3568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https://youtu.be/jK11qAus8Q8</a:t>
            </a:r>
            <a:endParaRPr lang="en-US" sz="2000" dirty="0"/>
          </a:p>
          <a:p>
            <a:endParaRPr lang="en-US" sz="2000" dirty="0" err="1"/>
          </a:p>
        </p:txBody>
      </p:sp>
      <p:sp>
        <p:nvSpPr>
          <p:cNvPr id="5" name="AutoShape 2" descr="https://powerpoint.officeapps.live.com/pods/GetClipboardImage.ashx?Id=2ffddee9-275c-420f-9bf3-ede58773e8b3&amp;DC=PUS7&amp;pkey=f07bd9cc-61d6-4601-bfee-a4e3c6bb0b58&amp;wdwaccluster=PUS7">
            <a:extLst>
              <a:ext uri="{FF2B5EF4-FFF2-40B4-BE49-F238E27FC236}">
                <a16:creationId xmlns:a16="http://schemas.microsoft.com/office/drawing/2014/main" id="{D75CF4E7-640B-4D20-8095-E89E1A6CF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B85D31C8-0016-AD53-A2A6-6A971CFDD49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791" y="575782"/>
            <a:ext cx="2924287" cy="2381456"/>
          </a:xfrm>
          <a:prstGeom prst="rect">
            <a:avLst/>
          </a:prstGeom>
        </p:spPr>
      </p:pic>
      <p:pic>
        <p:nvPicPr>
          <p:cNvPr id="47" name="Graphic 46" descr="Laptop with solid fill">
            <a:extLst>
              <a:ext uri="{FF2B5EF4-FFF2-40B4-BE49-F238E27FC236}">
                <a16:creationId xmlns:a16="http://schemas.microsoft.com/office/drawing/2014/main" id="{BE25DAE7-0159-5814-D080-4F161F4541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0923" y="575782"/>
            <a:ext cx="2924287" cy="23814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4366F8-DD35-66F6-CFBA-9787FAFA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 Workbench Storage Options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496BA1-04A5-FA48-ED36-43AF0FD6DC73}"/>
              </a:ext>
            </a:extLst>
          </p:cNvPr>
          <p:cNvSpPr/>
          <p:nvPr/>
        </p:nvSpPr>
        <p:spPr>
          <a:xfrm>
            <a:off x="3895989" y="1265991"/>
            <a:ext cx="1287979" cy="768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Standard VM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B4C17CEB-E470-D5DE-BFDC-C24F7BC40B8E}"/>
              </a:ext>
            </a:extLst>
          </p:cNvPr>
          <p:cNvSpPr/>
          <p:nvPr/>
        </p:nvSpPr>
        <p:spPr>
          <a:xfrm rot="1800000">
            <a:off x="2666637" y="2458214"/>
            <a:ext cx="228570" cy="1371421"/>
          </a:xfrm>
          <a:prstGeom prst="upDownArrow">
            <a:avLst/>
          </a:prstGeom>
          <a:solidFill>
            <a:srgbClr val="F5B183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3C92AE-CBEA-5081-F56D-459822DCC540}"/>
              </a:ext>
            </a:extLst>
          </p:cNvPr>
          <p:cNvSpPr/>
          <p:nvPr/>
        </p:nvSpPr>
        <p:spPr>
          <a:xfrm>
            <a:off x="2199866" y="2941089"/>
            <a:ext cx="1162112" cy="405673"/>
          </a:xfrm>
          <a:prstGeom prst="rect">
            <a:avLst/>
          </a:prstGeom>
          <a:ln w="38100">
            <a:solidFill>
              <a:srgbClr val="F5B18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Default when attached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520C1-3784-6680-C005-F6B8294C6CEB}"/>
              </a:ext>
            </a:extLst>
          </p:cNvPr>
          <p:cNvSpPr/>
          <p:nvPr/>
        </p:nvSpPr>
        <p:spPr>
          <a:xfrm>
            <a:off x="7094277" y="1265991"/>
            <a:ext cx="1184737" cy="768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Dataproc</a:t>
            </a:r>
            <a:r>
              <a:rPr lang="en-US" sz="900" b="1" dirty="0">
                <a:solidFill>
                  <a:schemeClr val="tx1"/>
                </a:solidFill>
              </a:rPr>
              <a:t> Cluster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B17E89D-EFE4-D04E-B903-C3BCB6772878}"/>
              </a:ext>
            </a:extLst>
          </p:cNvPr>
          <p:cNvSpPr/>
          <p:nvPr/>
        </p:nvSpPr>
        <p:spPr>
          <a:xfrm>
            <a:off x="798085" y="4095246"/>
            <a:ext cx="2924287" cy="2196586"/>
          </a:xfrm>
          <a:prstGeom prst="roundRect">
            <a:avLst/>
          </a:prstGeom>
          <a:noFill/>
          <a:ln w="76200">
            <a:solidFill>
              <a:srgbClr val="F5B18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8" tIns="228570" rIns="91428" bIns="45714" rtlCol="0" anchor="ctr"/>
          <a:lstStyle/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Permanent storage</a:t>
            </a:r>
          </a:p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Does not require file directing</a:t>
            </a:r>
          </a:p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Non-shareable; specific to the researcher and workspace</a:t>
            </a:r>
          </a:p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 be thought of as a “USB thumb drive”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1A91FD-C0B2-4542-F9C8-0E66DAC33AB9}"/>
              </a:ext>
            </a:extLst>
          </p:cNvPr>
          <p:cNvSpPr/>
          <p:nvPr/>
        </p:nvSpPr>
        <p:spPr>
          <a:xfrm>
            <a:off x="1117377" y="3871785"/>
            <a:ext cx="2285702" cy="457140"/>
          </a:xfrm>
          <a:prstGeom prst="roundRect">
            <a:avLst/>
          </a:prstGeom>
          <a:solidFill>
            <a:srgbClr val="F5B18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14" tIns="45714" rIns="45714" bIns="45714" rtlCol="0" anchor="ctr"/>
          <a:lstStyle/>
          <a:p>
            <a:pPr marL="11110" indent="-11110" algn="ctr">
              <a:spcAft>
                <a:spcPts val="900"/>
              </a:spcAft>
            </a:pPr>
            <a:r>
              <a:rPr lang="en-US" sz="1600" b="1" dirty="0">
                <a:solidFill>
                  <a:schemeClr val="tx1"/>
                </a:solidFill>
              </a:rPr>
              <a:t>Persistent Disk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8887D-B2AB-84BE-6556-739289D3B378}"/>
              </a:ext>
            </a:extLst>
          </p:cNvPr>
          <p:cNvSpPr/>
          <p:nvPr/>
        </p:nvSpPr>
        <p:spPr>
          <a:xfrm>
            <a:off x="337537" y="3653902"/>
            <a:ext cx="902251" cy="89290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5B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10" name="Graphic 9" descr="Usb Stick outline">
            <a:extLst>
              <a:ext uri="{FF2B5EF4-FFF2-40B4-BE49-F238E27FC236}">
                <a16:creationId xmlns:a16="http://schemas.microsoft.com/office/drawing/2014/main" id="{1BB9451B-0BEA-86F2-5C2B-6C75AACC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5818">
            <a:off x="393861" y="3705554"/>
            <a:ext cx="789603" cy="7896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51A8DC0-BADA-F528-8049-E6CAEF9792B8}"/>
              </a:ext>
            </a:extLst>
          </p:cNvPr>
          <p:cNvSpPr/>
          <p:nvPr/>
        </p:nvSpPr>
        <p:spPr>
          <a:xfrm>
            <a:off x="4631332" y="4095246"/>
            <a:ext cx="2924287" cy="2196586"/>
          </a:xfrm>
          <a:prstGeom prst="roundRect">
            <a:avLst/>
          </a:prstGeom>
          <a:noFill/>
          <a:ln w="76200">
            <a:solidFill>
              <a:srgbClr val="A9D18E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8" tIns="228570" rIns="91428" bIns="45714" rtlCol="0" anchor="ctr"/>
          <a:lstStyle/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Permanent storage within Google Cloud Platform</a:t>
            </a:r>
          </a:p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Shareable; anyone with access to the workspace can access the bucket</a:t>
            </a:r>
          </a:p>
          <a:p>
            <a:pPr marL="299977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 call files into any notebook within the workspace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BD6A75-8B32-14DE-B830-83B4AE15F63F}"/>
              </a:ext>
            </a:extLst>
          </p:cNvPr>
          <p:cNvSpPr/>
          <p:nvPr/>
        </p:nvSpPr>
        <p:spPr>
          <a:xfrm>
            <a:off x="4950624" y="3871785"/>
            <a:ext cx="2285702" cy="45714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14" tIns="45714" rIns="45714" bIns="45714" rtlCol="0" anchor="ctr"/>
          <a:lstStyle/>
          <a:p>
            <a:pPr marL="11110" indent="-11110" algn="ctr">
              <a:spcAft>
                <a:spcPts val="900"/>
              </a:spcAft>
            </a:pPr>
            <a:r>
              <a:rPr lang="en-US" sz="1600" b="1" dirty="0">
                <a:solidFill>
                  <a:schemeClr val="tx1"/>
                </a:solidFill>
              </a:rPr>
              <a:t>Workspace Bucket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DD98D-757E-4FCF-700A-DF83470DCBC6}"/>
              </a:ext>
            </a:extLst>
          </p:cNvPr>
          <p:cNvSpPr/>
          <p:nvPr/>
        </p:nvSpPr>
        <p:spPr>
          <a:xfrm>
            <a:off x="4185732" y="3653902"/>
            <a:ext cx="902251" cy="892906"/>
          </a:xfrm>
          <a:prstGeom prst="ellipse">
            <a:avLst/>
          </a:prstGeom>
          <a:solidFill>
            <a:schemeClr val="bg1"/>
          </a:solidFill>
          <a:ln w="76200"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12" name="Graphic 11" descr="Cloud outline">
            <a:extLst>
              <a:ext uri="{FF2B5EF4-FFF2-40B4-BE49-F238E27FC236}">
                <a16:creationId xmlns:a16="http://schemas.microsoft.com/office/drawing/2014/main" id="{51DD8028-F51B-46BE-9368-AF44E6494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2929" y="3668620"/>
            <a:ext cx="802556" cy="8025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C584CE-3C42-01B4-BF82-CA4E0F56070E}"/>
              </a:ext>
            </a:extLst>
          </p:cNvPr>
          <p:cNvSpPr/>
          <p:nvPr/>
        </p:nvSpPr>
        <p:spPr>
          <a:xfrm>
            <a:off x="8475058" y="4095246"/>
            <a:ext cx="2924287" cy="2196586"/>
          </a:xfrm>
          <a:prstGeom prst="roundRect">
            <a:avLst/>
          </a:prstGeom>
          <a:noFill/>
          <a:ln w="76200">
            <a:solidFill>
              <a:srgbClr val="D1CECE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8" tIns="228570" rIns="91428" bIns="45714" rtlCol="0" anchor="ctr"/>
          <a:lstStyle/>
          <a:p>
            <a:pPr marL="265059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Not permanent, can be thought of as “scratch storage” </a:t>
            </a:r>
          </a:p>
          <a:p>
            <a:pPr marL="265059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Specific to environment, when the environment is deleted, all files are deleted</a:t>
            </a:r>
          </a:p>
          <a:p>
            <a:pPr marL="265059" indent="-17141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Located within the </a:t>
            </a:r>
            <a:r>
              <a:rPr lang="en-US" sz="1400" dirty="0" err="1">
                <a:solidFill>
                  <a:schemeClr val="tx1"/>
                </a:solidFill>
              </a:rPr>
              <a:t>Jupyter</a:t>
            </a:r>
            <a:r>
              <a:rPr lang="en-US" sz="1400" dirty="0">
                <a:solidFill>
                  <a:schemeClr val="tx1"/>
                </a:solidFill>
              </a:rPr>
              <a:t> terminal of your notebook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7529D6-5147-C1BE-5EFC-A2A57FCB9633}"/>
              </a:ext>
            </a:extLst>
          </p:cNvPr>
          <p:cNvSpPr/>
          <p:nvPr/>
        </p:nvSpPr>
        <p:spPr>
          <a:xfrm>
            <a:off x="8794350" y="3871785"/>
            <a:ext cx="2285702" cy="457140"/>
          </a:xfrm>
          <a:prstGeom prst="roundRect">
            <a:avLst/>
          </a:prstGeom>
          <a:solidFill>
            <a:srgbClr val="D1CECE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14" tIns="45714" rIns="45714" bIns="45714" rtlCol="0" anchor="ctr"/>
          <a:lstStyle/>
          <a:p>
            <a:pPr marL="11110" indent="-11110" algn="ctr">
              <a:spcAft>
                <a:spcPts val="900"/>
              </a:spcAft>
            </a:pPr>
            <a:r>
              <a:rPr lang="en-US" sz="1600" b="1" dirty="0">
                <a:solidFill>
                  <a:schemeClr val="tx1"/>
                </a:solidFill>
              </a:rPr>
              <a:t>Standard Disk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EFEE18F-E658-8617-2018-21E290A9F7BA}"/>
              </a:ext>
            </a:extLst>
          </p:cNvPr>
          <p:cNvSpPr/>
          <p:nvPr/>
        </p:nvSpPr>
        <p:spPr>
          <a:xfrm>
            <a:off x="8018979" y="3653903"/>
            <a:ext cx="902251" cy="892906"/>
          </a:xfrm>
          <a:prstGeom prst="ellipse">
            <a:avLst/>
          </a:prstGeom>
          <a:solidFill>
            <a:schemeClr val="bg1"/>
          </a:solidFill>
          <a:ln w="76200">
            <a:solidFill>
              <a:srgbClr val="D1C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pic>
        <p:nvPicPr>
          <p:cNvPr id="15" name="Graphic 14" descr="Clipboard outline">
            <a:extLst>
              <a:ext uri="{FF2B5EF4-FFF2-40B4-BE49-F238E27FC236}">
                <a16:creationId xmlns:a16="http://schemas.microsoft.com/office/drawing/2014/main" id="{CB2DC244-AC0C-FD28-D1CF-6A0675E42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0547" y="3718904"/>
            <a:ext cx="720377" cy="720377"/>
          </a:xfrm>
          <a:prstGeom prst="rect">
            <a:avLst/>
          </a:prstGeom>
        </p:spPr>
      </p:pic>
      <p:pic>
        <p:nvPicPr>
          <p:cNvPr id="44" name="Graphic 43" descr="Bar chart outline">
            <a:extLst>
              <a:ext uri="{FF2B5EF4-FFF2-40B4-BE49-F238E27FC236}">
                <a16:creationId xmlns:a16="http://schemas.microsoft.com/office/drawing/2014/main" id="{11A9547D-04C4-C8F2-6B3D-CBA5305916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31403" y="1331889"/>
            <a:ext cx="636363" cy="636363"/>
          </a:xfrm>
          <a:prstGeom prst="rect">
            <a:avLst/>
          </a:prstGeom>
        </p:spPr>
      </p:pic>
      <p:pic>
        <p:nvPicPr>
          <p:cNvPr id="45" name="Graphic 44" descr="DNA outline">
            <a:extLst>
              <a:ext uri="{FF2B5EF4-FFF2-40B4-BE49-F238E27FC236}">
                <a16:creationId xmlns:a16="http://schemas.microsoft.com/office/drawing/2014/main" id="{DB746C7E-A851-9A3A-5881-8491F7B5CE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 rot="2144485">
            <a:off x="8208406" y="1367035"/>
            <a:ext cx="566071" cy="566071"/>
          </a:xfrm>
          <a:prstGeom prst="rect">
            <a:avLst/>
          </a:prstGeom>
        </p:spPr>
      </p:pic>
      <p:sp>
        <p:nvSpPr>
          <p:cNvPr id="11" name="Up-Down Arrow 10">
            <a:extLst>
              <a:ext uri="{FF2B5EF4-FFF2-40B4-BE49-F238E27FC236}">
                <a16:creationId xmlns:a16="http://schemas.microsoft.com/office/drawing/2014/main" id="{3C4EED90-E93C-AA68-06D1-4809EC7C3918}"/>
              </a:ext>
            </a:extLst>
          </p:cNvPr>
          <p:cNvSpPr/>
          <p:nvPr/>
        </p:nvSpPr>
        <p:spPr>
          <a:xfrm rot="1800000">
            <a:off x="6527020" y="2458214"/>
            <a:ext cx="228570" cy="1371421"/>
          </a:xfrm>
          <a:prstGeom prst="upDownArrow">
            <a:avLst/>
          </a:prstGeom>
          <a:solidFill>
            <a:srgbClr val="A9D18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227DC19-AAD4-505F-5115-1C4B6157419F}"/>
              </a:ext>
            </a:extLst>
          </p:cNvPr>
          <p:cNvSpPr/>
          <p:nvPr/>
        </p:nvSpPr>
        <p:spPr>
          <a:xfrm rot="-1800000">
            <a:off x="5436410" y="2458214"/>
            <a:ext cx="228570" cy="1371421"/>
          </a:xfrm>
          <a:prstGeom prst="upDownArrow">
            <a:avLst/>
          </a:prstGeom>
          <a:solidFill>
            <a:srgbClr val="A9D18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18382641-5AB0-A466-1866-D5D90C0A905C}"/>
              </a:ext>
            </a:extLst>
          </p:cNvPr>
          <p:cNvSpPr/>
          <p:nvPr/>
        </p:nvSpPr>
        <p:spPr>
          <a:xfrm rot="-1800000">
            <a:off x="9296794" y="2458214"/>
            <a:ext cx="228570" cy="1371421"/>
          </a:xfrm>
          <a:prstGeom prst="upDownArrow">
            <a:avLst/>
          </a:prstGeom>
          <a:solidFill>
            <a:srgbClr val="D1C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54D06A-8A71-6C72-5EEC-A699C1BE0A5F}"/>
              </a:ext>
            </a:extLst>
          </p:cNvPr>
          <p:cNvSpPr/>
          <p:nvPr/>
        </p:nvSpPr>
        <p:spPr>
          <a:xfrm>
            <a:off x="5418306" y="2941089"/>
            <a:ext cx="1355389" cy="405673"/>
          </a:xfrm>
          <a:prstGeom prst="rect">
            <a:avLst/>
          </a:prstGeom>
          <a:solidFill>
            <a:schemeClr val="bg1"/>
          </a:solidFill>
          <a:ln w="38100">
            <a:solidFill>
              <a:srgbClr val="A9D18E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Commanded via Code Snippets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259D1-03E0-F5AD-7951-ECB7A23E36AB}"/>
              </a:ext>
            </a:extLst>
          </p:cNvPr>
          <p:cNvSpPr/>
          <p:nvPr/>
        </p:nvSpPr>
        <p:spPr>
          <a:xfrm>
            <a:off x="9026413" y="2980717"/>
            <a:ext cx="769330" cy="326416"/>
          </a:xfrm>
          <a:prstGeom prst="rect">
            <a:avLst/>
          </a:prstGeom>
          <a:solidFill>
            <a:schemeClr val="bg1"/>
          </a:solidFill>
          <a:ln w="38100">
            <a:solidFill>
              <a:srgbClr val="D1CECE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Default</a:t>
            </a:r>
            <a:endParaRPr 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ll of Us Deck Template 073117">
  <a:themeElements>
    <a:clrScheme name="All of Us 082516">
      <a:dk1>
        <a:srgbClr val="262261"/>
      </a:dk1>
      <a:lt1>
        <a:srgbClr val="FFFFFF"/>
      </a:lt1>
      <a:dk2>
        <a:srgbClr val="3E8EDE"/>
      </a:dk2>
      <a:lt2>
        <a:srgbClr val="F1F2F2"/>
      </a:lt2>
      <a:accent1>
        <a:srgbClr val="262261"/>
      </a:accent1>
      <a:accent2>
        <a:srgbClr val="3E8EDE"/>
      </a:accent2>
      <a:accent3>
        <a:srgbClr val="BFBFBF"/>
      </a:accent3>
      <a:accent4>
        <a:srgbClr val="ED2024"/>
      </a:accent4>
      <a:accent5>
        <a:srgbClr val="919191"/>
      </a:accent5>
      <a:accent6>
        <a:srgbClr val="441114"/>
      </a:accent6>
      <a:hlink>
        <a:srgbClr val="262261"/>
      </a:hlink>
      <a:folHlink>
        <a:srgbClr val="4411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0" indent="0">
          <a:lnSpc>
            <a:spcPct val="100000"/>
          </a:lnSpc>
          <a:spcBef>
            <a:spcPts val="0"/>
          </a:spcBef>
          <a:buFont typeface="AppleSymbols" charset="0"/>
          <a:buNone/>
          <a:defRPr sz="3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ll of Us Deck Template 120516" id="{10402FD7-8429-4145-80B3-367AB66173E6}" vid="{0576DE36-601E-BB47-89B6-5A012C4EA607}"/>
    </a:ext>
  </a:extLst>
</a:theme>
</file>

<file path=ppt/theme/theme2.xml><?xml version="1.0" encoding="utf-8"?>
<a:theme xmlns:a="http://schemas.openxmlformats.org/drawingml/2006/main" name="UNM Power Point Template">
  <a:themeElements>
    <a:clrScheme name="UNM Palette">
      <a:dk1>
        <a:srgbClr val="AA0530"/>
      </a:dk1>
      <a:lt1>
        <a:srgbClr val="FFFFFF"/>
      </a:lt1>
      <a:dk2>
        <a:srgbClr val="505150"/>
      </a:dk2>
      <a:lt2>
        <a:srgbClr val="999A98"/>
      </a:lt2>
      <a:accent1>
        <a:srgbClr val="AA0530"/>
      </a:accent1>
      <a:accent2>
        <a:srgbClr val="505150"/>
      </a:accent2>
      <a:accent3>
        <a:srgbClr val="E47623"/>
      </a:accent3>
      <a:accent4>
        <a:srgbClr val="EFA33C"/>
      </a:accent4>
      <a:accent5>
        <a:srgbClr val="530058"/>
      </a:accent5>
      <a:accent6>
        <a:srgbClr val="92B600"/>
      </a:accent6>
      <a:hlink>
        <a:srgbClr val="007384"/>
      </a:hlink>
      <a:folHlink>
        <a:srgbClr val="7C860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CAC Presentor Template" id="{68E4AB48-7BA7-8845-A71A-D06647240A67}" vid="{B8C9A811-BC50-1849-BCE1-00409D5C1E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682</Words>
  <Application>Microsoft Office PowerPoint</Application>
  <PresentationFormat>Widescreen</PresentationFormat>
  <Paragraphs>119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.AppleSystemUIFont</vt:lpstr>
      <vt:lpstr>AppleSymbols</vt:lpstr>
      <vt:lpstr>Arial</vt:lpstr>
      <vt:lpstr>Arial Black</vt:lpstr>
      <vt:lpstr>Calibri</vt:lpstr>
      <vt:lpstr>Courier New</vt:lpstr>
      <vt:lpstr>Times New Roman</vt:lpstr>
      <vt:lpstr>Wingdings</vt:lpstr>
      <vt:lpstr>Wingdings 2</vt:lpstr>
      <vt:lpstr>Wingdings 3</vt:lpstr>
      <vt:lpstr>All of Us Deck Template 073117</vt:lpstr>
      <vt:lpstr>UNM Power Point Template</vt:lpstr>
      <vt:lpstr>Getting Ready to Use the All of Us Researcher Workbench: Using Jupyter Notebooks with R  </vt:lpstr>
      <vt:lpstr>Header</vt:lpstr>
      <vt:lpstr>Who are the participants in All of Us?</vt:lpstr>
      <vt:lpstr>Kinds of Access to the Datasets</vt:lpstr>
      <vt:lpstr>What kind of data is in All of Us?</vt:lpstr>
      <vt:lpstr>What is the All of Us Researcher Workbench?</vt:lpstr>
      <vt:lpstr>Where is the data that is being accessed on the Jupyter Notebook?</vt:lpstr>
      <vt:lpstr>Where is the data that is being accessed on the Jupyter Notebook?</vt:lpstr>
      <vt:lpstr>Researcher Workbench Storage Options</vt:lpstr>
      <vt:lpstr>What are Workspace Buckets, and what are they used for?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Lori D Sloane</dc:creator>
  <cp:lastModifiedBy>Lori D Sloane</cp:lastModifiedBy>
  <cp:revision>12</cp:revision>
  <dcterms:created xsi:type="dcterms:W3CDTF">2024-02-06T16:29:38Z</dcterms:created>
  <dcterms:modified xsi:type="dcterms:W3CDTF">2024-02-12T22:20:02Z</dcterms:modified>
</cp:coreProperties>
</file>